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85" r:id="rId3"/>
    <p:sldId id="258" r:id="rId4"/>
    <p:sldId id="266" r:id="rId5"/>
    <p:sldId id="283" r:id="rId6"/>
    <p:sldId id="284" r:id="rId7"/>
    <p:sldId id="264" r:id="rId8"/>
    <p:sldId id="260" r:id="rId9"/>
    <p:sldId id="261" r:id="rId10"/>
    <p:sldId id="286" r:id="rId11"/>
    <p:sldId id="278" r:id="rId12"/>
    <p:sldId id="287" r:id="rId13"/>
    <p:sldId id="275" r:id="rId14"/>
    <p:sldId id="26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1" autoAdjust="0"/>
    <p:restoredTop sz="94660"/>
  </p:normalViewPr>
  <p:slideViewPr>
    <p:cSldViewPr snapToGrid="0">
      <p:cViewPr varScale="1">
        <p:scale>
          <a:sx n="75" d="100"/>
          <a:sy n="75" d="100"/>
        </p:scale>
        <p:origin x="4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ADE1D6-A28F-47BE-80FD-2F2F01E3D9AC}" type="datetimeFigureOut">
              <a:rPr kumimoji="1" lang="ja-JP" altLang="en-US" smtClean="0"/>
              <a:t>2022/2/16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837AA-209B-4BEA-9ACF-0D4E6D9B62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7755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44AAC-05D3-4747-8FFA-F0FC2958091A}" type="datetime1">
              <a:rPr kumimoji="1" lang="ja-JP" altLang="en-US" smtClean="0"/>
              <a:t>2022/2/16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E7642-F85F-49B8-96E9-6CACB827632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736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C7925-04CD-4059-B8C2-7AA19902D142}" type="datetime1">
              <a:rPr kumimoji="1" lang="ja-JP" altLang="en-US" smtClean="0"/>
              <a:t>2022/2/16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E7642-F85F-49B8-96E9-6CACB82763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9722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85B4-1254-435B-A2F4-3EF70DA2D12D}" type="datetime1">
              <a:rPr kumimoji="1" lang="ja-JP" altLang="en-US" smtClean="0"/>
              <a:t>2022/2/16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E7642-F85F-49B8-96E9-6CACB82763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3287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4B9EF-C054-4438-B628-04EB721B2B21}" type="datetime1">
              <a:rPr kumimoji="1" lang="ja-JP" altLang="en-US" smtClean="0"/>
              <a:t>2022/2/16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E7642-F85F-49B8-96E9-6CACB82763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7172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352FF-1F3C-4722-A635-72C049251BA8}" type="datetime1">
              <a:rPr kumimoji="1" lang="ja-JP" altLang="en-US" smtClean="0"/>
              <a:t>2022/2/16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E7642-F85F-49B8-96E9-6CACB827632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822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F5B6B-D45B-4E37-9ADF-4B144C2BDC91}" type="datetime1">
              <a:rPr kumimoji="1" lang="ja-JP" altLang="en-US" smtClean="0"/>
              <a:t>2022/2/16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E7642-F85F-49B8-96E9-6CACB82763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0385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83332-C0B4-4156-9CF7-B1714161DA14}" type="datetime1">
              <a:rPr kumimoji="1" lang="ja-JP" altLang="en-US" smtClean="0"/>
              <a:t>2022/2/16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E7642-F85F-49B8-96E9-6CACB82763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1809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761D7-9019-4DEE-A655-CC81F019B097}" type="datetime1">
              <a:rPr kumimoji="1" lang="ja-JP" altLang="en-US" smtClean="0"/>
              <a:t>2022/2/16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E7642-F85F-49B8-96E9-6CACB82763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3488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8F790-874E-40EE-B818-731D68D5A530}" type="datetime1">
              <a:rPr kumimoji="1" lang="ja-JP" altLang="en-US" smtClean="0"/>
              <a:t>2022/2/16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E7642-F85F-49B8-96E9-6CACB82763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8649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3CDEAE4-3A9E-4287-9228-5BACC80BDF2F}" type="datetime1">
              <a:rPr kumimoji="1" lang="ja-JP" altLang="en-US" smtClean="0"/>
              <a:t>2022/2/16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D4E7642-F85F-49B8-96E9-6CACB82763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225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AAB6-BDEC-49A0-B0C1-0E0C78B1E02A}" type="datetime1">
              <a:rPr kumimoji="1" lang="ja-JP" altLang="en-US" smtClean="0"/>
              <a:t>2022/2/16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E7642-F85F-49B8-96E9-6CACB827632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4284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B19B6E7-CB09-44BB-8A69-5D11191EC107}" type="datetime1">
              <a:rPr kumimoji="1" lang="ja-JP" altLang="en-US" smtClean="0"/>
              <a:t>2022/2/16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D4E7642-F85F-49B8-96E9-6CACB827632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027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61381E-C952-45AE-BF95-BCFC472993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5400" dirty="0"/>
              <a:t>IoT</a:t>
            </a:r>
            <a:r>
              <a:rPr lang="ja-JP" altLang="en-US" sz="5400" dirty="0"/>
              <a:t>におけるセンシングデバイス</a:t>
            </a:r>
            <a:br>
              <a:rPr lang="en-US" altLang="ja-JP" sz="5400" dirty="0"/>
            </a:br>
            <a:r>
              <a:rPr lang="ja-JP" altLang="en-US" sz="5400" dirty="0"/>
              <a:t>でのセキュアなデータ通信の実装</a:t>
            </a:r>
            <a:endParaRPr kumimoji="1" lang="ja-JP" altLang="en-US" sz="5400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CEF3DFB-0BE7-4E4C-A0F5-EB0D9B0598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ja-JP" altLang="en-US" dirty="0"/>
              <a:t>計算機</a:t>
            </a:r>
            <a:r>
              <a:rPr lang="en-US" altLang="ja-JP" dirty="0"/>
              <a:t>/</a:t>
            </a:r>
            <a:r>
              <a:rPr lang="ja-JP" altLang="en-US" dirty="0"/>
              <a:t>ソフトウェアシステム研究室</a:t>
            </a:r>
            <a:endParaRPr lang="en-US" altLang="ja-JP" dirty="0"/>
          </a:p>
          <a:p>
            <a:r>
              <a:rPr lang="en-US" altLang="ja-JP" dirty="0"/>
              <a:t>B4</a:t>
            </a:r>
            <a:r>
              <a:rPr kumimoji="1" lang="en-US" altLang="ja-JP" dirty="0"/>
              <a:t> </a:t>
            </a:r>
            <a:r>
              <a:rPr kumimoji="1" lang="ja-JP" altLang="en-US" dirty="0"/>
              <a:t>浅野美咲</a:t>
            </a:r>
            <a:endParaRPr kumimoji="1" lang="en-US" altLang="ja-JP" dirty="0"/>
          </a:p>
          <a:p>
            <a:r>
              <a:rPr lang="ja-JP" altLang="en-US" dirty="0"/>
              <a:t>指導教員　高橋寛・王森レイ・甲斐博</a:t>
            </a:r>
            <a:endParaRPr kumimoji="1"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6A81D1C-7792-406C-B163-C9EA18D4A052}"/>
              </a:ext>
            </a:extLst>
          </p:cNvPr>
          <p:cNvSpPr txBox="1"/>
          <p:nvPr/>
        </p:nvSpPr>
        <p:spPr>
          <a:xfrm rot="10800000" flipH="1" flipV="1">
            <a:off x="324431" y="435786"/>
            <a:ext cx="2825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卒業論文発表会</a:t>
            </a:r>
            <a:endParaRPr kumimoji="1" lang="en-US" altLang="ja-JP" dirty="0"/>
          </a:p>
          <a:p>
            <a:r>
              <a:rPr kumimoji="1" lang="en-US" altLang="ja-JP" dirty="0"/>
              <a:t>2022</a:t>
            </a:r>
            <a:r>
              <a:rPr kumimoji="1" lang="ja-JP" altLang="en-US" dirty="0"/>
              <a:t>年</a:t>
            </a:r>
            <a:r>
              <a:rPr kumimoji="1" lang="en-US" altLang="ja-JP" dirty="0"/>
              <a:t>2</a:t>
            </a:r>
            <a:r>
              <a:rPr kumimoji="1" lang="ja-JP" altLang="en-US" dirty="0"/>
              <a:t>月</a:t>
            </a:r>
            <a:r>
              <a:rPr kumimoji="1" lang="en-US" altLang="ja-JP" dirty="0"/>
              <a:t>18</a:t>
            </a:r>
            <a:r>
              <a:rPr kumimoji="1" lang="ja-JP" altLang="en-US" dirty="0"/>
              <a:t>日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9432FB9-83B3-4D0D-B63A-DBD1CAB6C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E7642-F85F-49B8-96E9-6CACB8276324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42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D39D70-0E82-4529-84D4-BD82B94D4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/>
              <a:t>エッジデバイスの実装</a:t>
            </a:r>
            <a:endParaRPr kumimoji="1" lang="ja-JP" altLang="en-US" sz="36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0A4CD7F-C364-4179-888B-FDAB71F7B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ja-JP" altLang="en-US" b="1" dirty="0"/>
              <a:t>実装機能</a:t>
            </a:r>
            <a:endParaRPr lang="en-US" altLang="ja-JP" b="1" dirty="0"/>
          </a:p>
          <a:p>
            <a:pPr marL="0" indent="0">
              <a:buNone/>
            </a:pPr>
            <a:r>
              <a:rPr lang="ja-JP" altLang="en-US" dirty="0"/>
              <a:t>　</a:t>
            </a:r>
            <a:r>
              <a:rPr lang="ja-JP" altLang="en-US" sz="1800" dirty="0"/>
              <a:t>時刻同期、認証、センシングデータの取得、暗号化通信</a:t>
            </a:r>
            <a:endParaRPr lang="en-US" altLang="ja-JP" sz="1800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5" name="図 4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F1615DB3-60C4-4FCD-82ED-4497D42AD7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8" t="21264" r="8264" b="19025"/>
          <a:stretch/>
        </p:blipFill>
        <p:spPr>
          <a:xfrm>
            <a:off x="1347803" y="3429000"/>
            <a:ext cx="4964097" cy="2631569"/>
          </a:xfrm>
          <a:prstGeom prst="rect">
            <a:avLst/>
          </a:prstGeom>
        </p:spPr>
      </p:pic>
      <p:pic>
        <p:nvPicPr>
          <p:cNvPr id="7" name="図 6" descr="電子機器の部品&#10;&#10;低い精度で自動的に生成された説明">
            <a:extLst>
              <a:ext uri="{FF2B5EF4-FFF2-40B4-BE49-F238E27FC236}">
                <a16:creationId xmlns:a16="http://schemas.microsoft.com/office/drawing/2014/main" id="{418AF221-965F-48AB-B69C-69D120C13C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9" t="24120" r="7755" b="12026"/>
          <a:stretch/>
        </p:blipFill>
        <p:spPr>
          <a:xfrm>
            <a:off x="7237858" y="1152160"/>
            <a:ext cx="4336922" cy="2358467"/>
          </a:xfrm>
          <a:prstGeom prst="rect">
            <a:avLst/>
          </a:prstGeom>
        </p:spPr>
      </p:pic>
      <p:pic>
        <p:nvPicPr>
          <p:cNvPr id="9" name="図 8" descr="電子機器の部品&#10;&#10;低い精度で自動的に生成された説明">
            <a:extLst>
              <a:ext uri="{FF2B5EF4-FFF2-40B4-BE49-F238E27FC236}">
                <a16:creationId xmlns:a16="http://schemas.microsoft.com/office/drawing/2014/main" id="{7ACFA0AC-914B-4C76-8718-1A544D3052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0" t="28836" r="6123" b="14202"/>
          <a:stretch/>
        </p:blipFill>
        <p:spPr>
          <a:xfrm>
            <a:off x="7092111" y="3971980"/>
            <a:ext cx="4482669" cy="2192459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CC55DF3-26A1-466B-ABF8-0E357096E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E7642-F85F-49B8-96E9-6CACB8276324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8426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9E069A-F90F-43B8-8254-232713E40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780" y="33090"/>
            <a:ext cx="10058400" cy="1450757"/>
          </a:xfrm>
        </p:spPr>
        <p:txBody>
          <a:bodyPr>
            <a:normAutofit/>
          </a:bodyPr>
          <a:lstStyle/>
          <a:p>
            <a:r>
              <a:rPr kumimoji="1" lang="ja-JP" altLang="en-US" sz="4000" dirty="0"/>
              <a:t>単体・結合テスト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559EEB1-8FC8-4638-9E3F-7928D3606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780" y="1734651"/>
            <a:ext cx="10058400" cy="49076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1900" b="1" dirty="0"/>
              <a:t>V</a:t>
            </a:r>
            <a:r>
              <a:rPr lang="ja-JP" altLang="en-US" sz="1900" b="1" dirty="0"/>
              <a:t>字開発モデルに従いテスト項目を作成し、テストを行った。</a:t>
            </a:r>
            <a:endParaRPr lang="en-US" altLang="ja-JP" sz="1900" b="1" dirty="0"/>
          </a:p>
          <a:p>
            <a:pPr marL="0" indent="0">
              <a:buNone/>
            </a:pPr>
            <a:r>
              <a:rPr lang="ja-JP" altLang="en-US" sz="1900" b="1" u="sng" dirty="0"/>
              <a:t>テスト項目を満たすことができた。</a:t>
            </a:r>
            <a:endParaRPr kumimoji="1" lang="en-US" altLang="ja-JP" sz="200" b="1" u="sng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1700" b="1" dirty="0"/>
              <a:t>単体テスト</a:t>
            </a:r>
            <a:endParaRPr lang="en-US" altLang="ja-JP" sz="17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ja-JP" sz="1900" dirty="0"/>
              <a:t>Wi-Fi</a:t>
            </a:r>
            <a:r>
              <a:rPr lang="ja-JP" altLang="en-US" sz="1900" dirty="0"/>
              <a:t>接続、</a:t>
            </a:r>
            <a:r>
              <a:rPr lang="en-US" altLang="ja-JP" sz="1900" dirty="0"/>
              <a:t>TCP</a:t>
            </a:r>
            <a:r>
              <a:rPr lang="ja-JP" altLang="en-US" sz="1900" dirty="0"/>
              <a:t>、</a:t>
            </a:r>
            <a:r>
              <a:rPr lang="en-US" altLang="ja-JP" sz="1900" dirty="0"/>
              <a:t>UDP</a:t>
            </a:r>
            <a:r>
              <a:rPr lang="ja-JP" altLang="en-US" sz="1900" dirty="0"/>
              <a:t>接続</a:t>
            </a:r>
            <a:endParaRPr lang="en-US" altLang="ja-JP" sz="1900" dirty="0"/>
          </a:p>
          <a:p>
            <a:pPr>
              <a:buFont typeface="Wingdings" panose="05000000000000000000" pitchFamily="2" charset="2"/>
              <a:buChar char="Ø"/>
            </a:pPr>
            <a:r>
              <a:rPr kumimoji="1" lang="ja-JP" altLang="en-US" sz="1900" dirty="0"/>
              <a:t>認証・秘匿情報の演算、暗号化の演算</a:t>
            </a:r>
            <a:endParaRPr kumimoji="1" lang="en-US" altLang="ja-JP" sz="1900" dirty="0"/>
          </a:p>
          <a:p>
            <a:pPr>
              <a:buFont typeface="Wingdings" panose="05000000000000000000" pitchFamily="2" charset="2"/>
              <a:buChar char="Ø"/>
            </a:pPr>
            <a:r>
              <a:rPr kumimoji="1" lang="ja-JP" altLang="en-US" sz="1900" dirty="0"/>
              <a:t>認証情報・秘匿情報を保存する際の</a:t>
            </a:r>
            <a:r>
              <a:rPr kumimoji="1" lang="en-US" altLang="ja-JP" sz="1900" dirty="0"/>
              <a:t>EEPROM</a:t>
            </a:r>
            <a:r>
              <a:rPr kumimoji="1" lang="ja-JP" altLang="en-US" sz="1900" dirty="0"/>
              <a:t>への書き込み</a:t>
            </a:r>
            <a:endParaRPr kumimoji="1" lang="en-US" altLang="ja-JP" sz="1900" dirty="0"/>
          </a:p>
          <a:p>
            <a:pPr>
              <a:buFont typeface="Wingdings" panose="05000000000000000000" pitchFamily="2" charset="2"/>
              <a:buChar char="Ø"/>
            </a:pPr>
            <a:endParaRPr kumimoji="1" lang="en-US" altLang="ja-JP" sz="400" b="1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1700" b="1" dirty="0"/>
              <a:t>結合テスト</a:t>
            </a:r>
            <a:endParaRPr lang="en-US" altLang="ja-JP" sz="17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ja-JP" sz="1900" dirty="0"/>
              <a:t>Arduino</a:t>
            </a:r>
            <a:r>
              <a:rPr lang="ja-JP" altLang="en-US" sz="1900" dirty="0"/>
              <a:t>と</a:t>
            </a:r>
            <a:r>
              <a:rPr lang="en-US" altLang="ja-JP" sz="1900" dirty="0"/>
              <a:t>Raspberry Pi(</a:t>
            </a:r>
            <a:r>
              <a:rPr lang="ja-JP" altLang="en-US" sz="1900" dirty="0"/>
              <a:t>エッジサーバー</a:t>
            </a:r>
            <a:r>
              <a:rPr lang="en-US" altLang="ja-JP" sz="1900" dirty="0"/>
              <a:t>)</a:t>
            </a:r>
            <a:r>
              <a:rPr lang="ja-JP" altLang="en-US" sz="1900" dirty="0"/>
              <a:t>間での、データの送受信</a:t>
            </a:r>
            <a:endParaRPr lang="en-US" altLang="ja-JP" sz="1900" b="1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C919316-BCC4-4529-8B85-D33308967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E7642-F85F-49B8-96E9-6CACB8276324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6634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9E069A-F90F-43B8-8254-232713E40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780" y="33090"/>
            <a:ext cx="10058400" cy="1450757"/>
          </a:xfrm>
        </p:spPr>
        <p:txBody>
          <a:bodyPr>
            <a:normAutofit/>
          </a:bodyPr>
          <a:lstStyle/>
          <a:p>
            <a:r>
              <a:rPr kumimoji="1" lang="ja-JP" altLang="en-US" sz="4000" dirty="0"/>
              <a:t>総合テスト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559EEB1-8FC8-4638-9E3F-7928D3606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780" y="1734651"/>
            <a:ext cx="10058400" cy="490769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kumimoji="1" lang="en-US" altLang="ja-JP" sz="400" b="1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1600" b="1" dirty="0"/>
              <a:t>総合テスト</a:t>
            </a:r>
            <a:endParaRPr lang="en-US" altLang="ja-JP" sz="1600" b="1" dirty="0"/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ja-JP" sz="1800" dirty="0"/>
              <a:t>3</a:t>
            </a:r>
            <a:r>
              <a:rPr kumimoji="1" lang="ja-JP" altLang="en-US" sz="1800" dirty="0"/>
              <a:t>台の</a:t>
            </a:r>
            <a:r>
              <a:rPr kumimoji="1" lang="en-US" altLang="ja-JP" sz="1800" dirty="0"/>
              <a:t>Arduino</a:t>
            </a:r>
            <a:r>
              <a:rPr kumimoji="1" lang="ja-JP" altLang="en-US" sz="1800" dirty="0"/>
              <a:t>は</a:t>
            </a:r>
            <a:r>
              <a:rPr lang="ja-JP" altLang="en-US" sz="1800" dirty="0"/>
              <a:t>毎分</a:t>
            </a:r>
            <a:r>
              <a:rPr lang="en-US" altLang="ja-JP" sz="1800" dirty="0"/>
              <a:t>0</a:t>
            </a:r>
            <a:r>
              <a:rPr lang="ja-JP" altLang="en-US" sz="1800" dirty="0"/>
              <a:t>秒</a:t>
            </a:r>
            <a:r>
              <a:rPr kumimoji="1" lang="ja-JP" altLang="en-US" sz="1800" dirty="0"/>
              <a:t>に認証要請を送信し、認証結果の通知を受信</a:t>
            </a:r>
            <a:endParaRPr kumimoji="1" lang="en-US" altLang="ja-JP" sz="1800" dirty="0"/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ja-JP" sz="1800" dirty="0"/>
              <a:t>Arduino</a:t>
            </a:r>
            <a:r>
              <a:rPr lang="ja-JP" altLang="en-US" sz="1800" dirty="0"/>
              <a:t>が取得したセンシングデータを暗号化して送信し、</a:t>
            </a:r>
            <a:r>
              <a:rPr kumimoji="1" lang="ja-JP" altLang="en-US" sz="1800" dirty="0"/>
              <a:t>サーバーがセンシングデータを復号しデー</a:t>
            </a:r>
            <a:endParaRPr kumimoji="1" lang="en-US" altLang="ja-JP" sz="1800" dirty="0"/>
          </a:p>
          <a:p>
            <a:pPr marL="0" indent="0">
              <a:buNone/>
            </a:pPr>
            <a:r>
              <a:rPr lang="ja-JP" altLang="en-US" sz="1800" dirty="0"/>
              <a:t>　</a:t>
            </a:r>
            <a:r>
              <a:rPr kumimoji="1" lang="ja-JP" altLang="en-US" sz="1800" dirty="0"/>
              <a:t>タベースに保存</a:t>
            </a:r>
            <a:endParaRPr kumimoji="1" lang="en-US" altLang="ja-JP" sz="1800" dirty="0"/>
          </a:p>
          <a:p>
            <a:pPr>
              <a:buFont typeface="Wingdings" panose="05000000000000000000" pitchFamily="2" charset="2"/>
              <a:buChar char="l"/>
            </a:pPr>
            <a:endParaRPr kumimoji="1" lang="en-US" altLang="ja-JP" sz="200" b="1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C919316-BCC4-4529-8B85-D33308967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E7642-F85F-49B8-96E9-6CACB8276324}" type="slidenum">
              <a:rPr kumimoji="1" lang="ja-JP" altLang="en-US" smtClean="0"/>
              <a:t>12</a:t>
            </a:fld>
            <a:endParaRPr kumimoji="1" lang="ja-JP" altLang="en-US"/>
          </a:p>
        </p:txBody>
      </p:sp>
      <p:pic>
        <p:nvPicPr>
          <p:cNvPr id="7" name="図 6" descr="テキスト, 手紙&#10;&#10;自動的に生成された説明">
            <a:extLst>
              <a:ext uri="{FF2B5EF4-FFF2-40B4-BE49-F238E27FC236}">
                <a16:creationId xmlns:a16="http://schemas.microsoft.com/office/drawing/2014/main" id="{397714B4-D09D-4752-A8F7-6C5C38D274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28"/>
          <a:stretch/>
        </p:blipFill>
        <p:spPr>
          <a:xfrm>
            <a:off x="657698" y="4499565"/>
            <a:ext cx="4379605" cy="1701995"/>
          </a:xfrm>
          <a:prstGeom prst="rect">
            <a:avLst/>
          </a:prstGeom>
        </p:spPr>
      </p:pic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420FF313-EF0E-4274-AA02-3D0F09FBDA84}"/>
              </a:ext>
            </a:extLst>
          </p:cNvPr>
          <p:cNvCxnSpPr/>
          <p:nvPr/>
        </p:nvCxnSpPr>
        <p:spPr>
          <a:xfrm flipH="1">
            <a:off x="657698" y="4842268"/>
            <a:ext cx="14605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49E9C293-55E2-4CA7-BAF4-456952020A70}"/>
              </a:ext>
            </a:extLst>
          </p:cNvPr>
          <p:cNvCxnSpPr>
            <a:cxnSpLocks/>
          </p:cNvCxnSpPr>
          <p:nvPr/>
        </p:nvCxnSpPr>
        <p:spPr>
          <a:xfrm flipH="1">
            <a:off x="657698" y="5971591"/>
            <a:ext cx="203124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図 20" descr="テーブル&#10;&#10;自動的に生成された説明">
            <a:extLst>
              <a:ext uri="{FF2B5EF4-FFF2-40B4-BE49-F238E27FC236}">
                <a16:creationId xmlns:a16="http://schemas.microsoft.com/office/drawing/2014/main" id="{B14407DF-C077-4D35-87CD-18F61C668D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080"/>
          <a:stretch/>
        </p:blipFill>
        <p:spPr>
          <a:xfrm>
            <a:off x="7700852" y="4671937"/>
            <a:ext cx="4399212" cy="678626"/>
          </a:xfrm>
          <a:prstGeom prst="rect">
            <a:avLst/>
          </a:prstGeom>
        </p:spPr>
      </p:pic>
      <p:pic>
        <p:nvPicPr>
          <p:cNvPr id="22" name="図 21" descr="テーブル&#10;&#10;自動的に生成された説明">
            <a:extLst>
              <a:ext uri="{FF2B5EF4-FFF2-40B4-BE49-F238E27FC236}">
                <a16:creationId xmlns:a16="http://schemas.microsoft.com/office/drawing/2014/main" id="{0D4C75CB-8DDA-4298-BF46-0FD511F0D3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" t="68580" r="-1597" b="10971"/>
          <a:stretch/>
        </p:blipFill>
        <p:spPr>
          <a:xfrm>
            <a:off x="7700852" y="5424044"/>
            <a:ext cx="4399212" cy="1164224"/>
          </a:xfrm>
          <a:prstGeom prst="rect">
            <a:avLst/>
          </a:prstGeom>
        </p:spPr>
      </p:pic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88E60480-51EF-476A-99C7-13634FE8EF7D}"/>
              </a:ext>
            </a:extLst>
          </p:cNvPr>
          <p:cNvCxnSpPr>
            <a:cxnSpLocks/>
          </p:cNvCxnSpPr>
          <p:nvPr/>
        </p:nvCxnSpPr>
        <p:spPr>
          <a:xfrm flipH="1">
            <a:off x="8193111" y="5943097"/>
            <a:ext cx="36845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280B4BA0-BE8F-4D53-9690-FC9D9F6EC39B}"/>
              </a:ext>
            </a:extLst>
          </p:cNvPr>
          <p:cNvSpPr/>
          <p:nvPr/>
        </p:nvSpPr>
        <p:spPr>
          <a:xfrm>
            <a:off x="657698" y="3922295"/>
            <a:ext cx="1643842" cy="546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Arduino </a:t>
            </a:r>
            <a:r>
              <a:rPr kumimoji="1" lang="ja-JP" altLang="en-US" dirty="0"/>
              <a:t>認証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10822FEE-2E16-4BF2-B669-FD9F3E977C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38" t="20803" r="66739" b="68125"/>
          <a:stretch/>
        </p:blipFill>
        <p:spPr>
          <a:xfrm>
            <a:off x="7270421" y="3434232"/>
            <a:ext cx="4829643" cy="1164224"/>
          </a:xfrm>
          <a:prstGeom prst="rect">
            <a:avLst/>
          </a:prstGeom>
        </p:spPr>
      </p:pic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C4460512-094B-4EDF-9033-A4DB07102F29}"/>
              </a:ext>
            </a:extLst>
          </p:cNvPr>
          <p:cNvSpPr/>
          <p:nvPr/>
        </p:nvSpPr>
        <p:spPr>
          <a:xfrm>
            <a:off x="5348526" y="3376195"/>
            <a:ext cx="1797354" cy="546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dirty="0"/>
              <a:t>Arduino  </a:t>
            </a:r>
            <a:r>
              <a:rPr kumimoji="1" lang="ja-JP" altLang="en-US" dirty="0"/>
              <a:t>暗号化</a:t>
            </a:r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6ABFCEB5-2FBD-4098-BC73-A6BF96E0BA65}"/>
              </a:ext>
            </a:extLst>
          </p:cNvPr>
          <p:cNvCxnSpPr>
            <a:cxnSpLocks/>
          </p:cNvCxnSpPr>
          <p:nvPr/>
        </p:nvCxnSpPr>
        <p:spPr>
          <a:xfrm flipH="1">
            <a:off x="7270421" y="4016344"/>
            <a:ext cx="141921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E74422ED-EEF2-4C04-8845-0D78C561CF29}"/>
              </a:ext>
            </a:extLst>
          </p:cNvPr>
          <p:cNvCxnSpPr>
            <a:cxnSpLocks/>
          </p:cNvCxnSpPr>
          <p:nvPr/>
        </p:nvCxnSpPr>
        <p:spPr>
          <a:xfrm flipH="1">
            <a:off x="7332539" y="3813842"/>
            <a:ext cx="7096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EA49710E-63E3-4505-9960-D79B46F23566}"/>
              </a:ext>
            </a:extLst>
          </p:cNvPr>
          <p:cNvSpPr/>
          <p:nvPr/>
        </p:nvSpPr>
        <p:spPr>
          <a:xfrm>
            <a:off x="6052730" y="5698541"/>
            <a:ext cx="1567853" cy="546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ja-JP" altLang="en-US" dirty="0"/>
              <a:t>データベース</a:t>
            </a:r>
          </a:p>
        </p:txBody>
      </p:sp>
    </p:spTree>
    <p:extLst>
      <p:ext uri="{BB962C8B-B14F-4D97-AF65-F5344CB8AC3E}">
        <p14:creationId xmlns:p14="http://schemas.microsoft.com/office/powerpoint/2010/main" val="2528909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7F671D-CF2E-47DD-B325-601411EE6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400" dirty="0"/>
              <a:t>評価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5E38A7-2906-4A36-85DA-03D070BF0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1800" b="1" dirty="0"/>
              <a:t>処理能力の低いセンシングデバイスへの</a:t>
            </a:r>
            <a:r>
              <a:rPr lang="en-US" altLang="ja-JP" sz="1800" b="1" dirty="0"/>
              <a:t>SAS-L2</a:t>
            </a:r>
            <a:r>
              <a:rPr lang="ja-JP" altLang="en-US" sz="1800" b="1" dirty="0"/>
              <a:t>認証方式の実装の実現ができた</a:t>
            </a:r>
            <a:endParaRPr lang="en-US" altLang="ja-JP" sz="1800" b="1" dirty="0"/>
          </a:p>
          <a:p>
            <a:pPr>
              <a:buFont typeface="Wingdings" panose="05000000000000000000" pitchFamily="2" charset="2"/>
              <a:buChar char="Ø"/>
            </a:pPr>
            <a:r>
              <a:rPr kumimoji="1" lang="ja-JP" altLang="en-US" sz="1800" dirty="0"/>
              <a:t>　</a:t>
            </a:r>
            <a:r>
              <a:rPr lang="ja-JP" altLang="en-US" sz="1600" dirty="0"/>
              <a:t>センシングデバイスが認証要請を送信し、サーバーから認証成功の通知を受信できた</a:t>
            </a:r>
            <a:endParaRPr lang="en-US" altLang="ja-JP" sz="1600" dirty="0"/>
          </a:p>
          <a:p>
            <a:pPr>
              <a:buFont typeface="Wingdings" panose="05000000000000000000" pitchFamily="2" charset="2"/>
              <a:buChar char="Ø"/>
            </a:pPr>
            <a:endParaRPr lang="en-US" altLang="ja-JP" sz="14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1800" b="1" dirty="0"/>
              <a:t>処理能力の低い</a:t>
            </a:r>
            <a:r>
              <a:rPr kumimoji="1" lang="ja-JP" altLang="en-US" sz="1800" b="1" dirty="0"/>
              <a:t>センシングデバイスでの暗号化通信の実現ができた</a:t>
            </a:r>
            <a:endParaRPr kumimoji="1" lang="en-US" altLang="ja-JP" sz="18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sz="1800" dirty="0"/>
              <a:t>　</a:t>
            </a:r>
            <a:r>
              <a:rPr lang="ja-JP" altLang="en-US" sz="1600" dirty="0"/>
              <a:t>センシングデバイスが取得したセンシングデータを暗号化て送信し、</a:t>
            </a:r>
            <a:endParaRPr lang="en-US" altLang="ja-JP" sz="1600" dirty="0"/>
          </a:p>
          <a:p>
            <a:pPr marL="0" indent="0">
              <a:buNone/>
            </a:pPr>
            <a:r>
              <a:rPr kumimoji="1" lang="ja-JP" altLang="en-US" sz="1600" dirty="0"/>
              <a:t>　　　サーバーが受信したデータからセンシングデータを復号できた</a:t>
            </a:r>
            <a:endParaRPr kumimoji="1" lang="en-US" altLang="ja-JP" sz="1600" dirty="0"/>
          </a:p>
          <a:p>
            <a:pPr>
              <a:buFont typeface="Wingdings" panose="05000000000000000000" pitchFamily="2" charset="2"/>
              <a:buChar char="Ø"/>
            </a:pPr>
            <a:endParaRPr kumimoji="1" lang="en-US" altLang="ja-JP" sz="14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1800" b="1" dirty="0"/>
              <a:t>課題</a:t>
            </a:r>
            <a:endParaRPr lang="en-US" altLang="ja-JP" sz="1800" b="1" dirty="0"/>
          </a:p>
          <a:p>
            <a:pPr>
              <a:buFont typeface="Wingdings" panose="05000000000000000000" pitchFamily="2" charset="2"/>
              <a:buChar char="Ø"/>
            </a:pPr>
            <a:r>
              <a:rPr kumimoji="1" lang="ja-JP" altLang="en-US" sz="1600" dirty="0"/>
              <a:t>　認証情報を保持するため、</a:t>
            </a:r>
            <a:r>
              <a:rPr lang="ja-JP" altLang="en-US" sz="1600" dirty="0"/>
              <a:t>認証毎に</a:t>
            </a:r>
            <a:r>
              <a:rPr lang="en-US" altLang="ja-JP" sz="1600" dirty="0"/>
              <a:t>EEPROM</a:t>
            </a:r>
            <a:r>
              <a:rPr lang="ja-JP" altLang="en-US" sz="1600" dirty="0"/>
              <a:t>へ認証情報を書き込む必要がある。</a:t>
            </a:r>
            <a:endParaRPr lang="en-US" altLang="ja-JP" sz="1600" dirty="0"/>
          </a:p>
          <a:p>
            <a:pPr marL="0" indent="0">
              <a:buNone/>
            </a:pPr>
            <a:r>
              <a:rPr lang="ja-JP" altLang="en-US" sz="1600" dirty="0"/>
              <a:t>　　認証回数と</a:t>
            </a:r>
            <a:r>
              <a:rPr lang="en-US" altLang="ja-JP" sz="1600" dirty="0"/>
              <a:t>EEPROM</a:t>
            </a:r>
            <a:r>
              <a:rPr lang="ja-JP" altLang="en-US" sz="1600" dirty="0"/>
              <a:t>の書き換え上限回数を考慮する必要がある。</a:t>
            </a:r>
            <a:endParaRPr lang="en-US" altLang="ja-JP" sz="16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B568705-3DA8-4793-A7DA-F95EF96FF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E7642-F85F-49B8-96E9-6CACB8276324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2279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6D191A-F64F-4EC0-89FC-12B5A785A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400" dirty="0"/>
              <a:t>まとめ</a:t>
            </a:r>
            <a:endParaRPr kumimoji="1" lang="ja-JP" altLang="en-US" sz="44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EFE8161-10B7-4CDF-82C9-22A29F58E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/>
              <a:t>　処理処理負荷が高いため、従来の暗号方式の導入が困難である</a:t>
            </a:r>
            <a:endParaRPr lang="en-US" altLang="ja-JP" dirty="0"/>
          </a:p>
          <a:p>
            <a:r>
              <a:rPr lang="ja-JP" altLang="en-US" dirty="0"/>
              <a:t>処理能力の低いセンシングデバイスに、軽量な認証方式</a:t>
            </a:r>
            <a:r>
              <a:rPr lang="en-US" altLang="ja-JP" dirty="0"/>
              <a:t>SAS-L2</a:t>
            </a:r>
            <a:r>
              <a:rPr lang="ja-JP" altLang="en-US" dirty="0"/>
              <a:t>を実装し、</a:t>
            </a:r>
            <a:endParaRPr lang="en-US" altLang="ja-JP" dirty="0"/>
          </a:p>
          <a:p>
            <a:r>
              <a:rPr lang="ja-JP" altLang="en-US" dirty="0"/>
              <a:t>認証と暗号化通信の実現ができた。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</a:t>
            </a:r>
            <a:r>
              <a:rPr lang="ja-JP" altLang="en-US" sz="2400" dirty="0"/>
              <a:t>認証・暗号化の実装により、処理能力の低いセンシングデバイスで</a:t>
            </a:r>
            <a:endParaRPr lang="en-US" altLang="ja-JP" sz="2400" dirty="0"/>
          </a:p>
          <a:p>
            <a:r>
              <a:rPr lang="ja-JP" altLang="en-US" sz="2400" dirty="0"/>
              <a:t>構成される</a:t>
            </a:r>
            <a:r>
              <a:rPr lang="en-US" altLang="ja-JP" sz="2400" dirty="0"/>
              <a:t>IoT</a:t>
            </a:r>
            <a:r>
              <a:rPr lang="ja-JP" altLang="en-US" sz="2400" dirty="0"/>
              <a:t>システムのセキュリティ強化、安全な通信の実現に貢献する。</a:t>
            </a:r>
            <a:endParaRPr lang="en-US" altLang="ja-JP" sz="2400" dirty="0"/>
          </a:p>
        </p:txBody>
      </p:sp>
      <p:sp>
        <p:nvSpPr>
          <p:cNvPr id="4" name="矢印: 下 3">
            <a:extLst>
              <a:ext uri="{FF2B5EF4-FFF2-40B4-BE49-F238E27FC236}">
                <a16:creationId xmlns:a16="http://schemas.microsoft.com/office/drawing/2014/main" id="{430F5E8F-D1CE-46E2-8CDE-EB4F4A0AA06C}"/>
              </a:ext>
            </a:extLst>
          </p:cNvPr>
          <p:cNvSpPr/>
          <p:nvPr/>
        </p:nvSpPr>
        <p:spPr>
          <a:xfrm>
            <a:off x="4907170" y="3429000"/>
            <a:ext cx="1036430" cy="838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1CE93CE-FA21-49E5-8400-BF99FB8D6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E7642-F85F-49B8-96E9-6CACB8276324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593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A29B7E-159B-462B-A9DF-71825E644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000" dirty="0"/>
              <a:t>概要</a:t>
            </a:r>
            <a:endParaRPr kumimoji="1" lang="ja-JP" altLang="en-US" sz="40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D796C2-7B31-41BF-AD4D-B26C60DE5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b="1" dirty="0"/>
              <a:t>研究背景</a:t>
            </a:r>
            <a:endParaRPr kumimoji="1" lang="en-US" altLang="ja-JP" b="1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b="1" dirty="0"/>
              <a:t>研究目的・目標</a:t>
            </a:r>
            <a:endParaRPr lang="en-US" altLang="ja-JP" b="1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b="1" dirty="0"/>
              <a:t>開発方針</a:t>
            </a:r>
            <a:endParaRPr kumimoji="1" lang="en-US" altLang="ja-JP" b="1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b="1" dirty="0"/>
              <a:t>システム概要</a:t>
            </a:r>
            <a:endParaRPr lang="en-US" altLang="ja-JP" b="1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b="1" dirty="0"/>
              <a:t>エッジデバイスの実装</a:t>
            </a:r>
            <a:endParaRPr kumimoji="1" lang="en-US" altLang="ja-JP" b="1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b="1" dirty="0"/>
              <a:t>SAS-L2</a:t>
            </a:r>
            <a:r>
              <a:rPr lang="ja-JP" altLang="en-US" b="1" dirty="0"/>
              <a:t>ワンタイムパスワード認証方式</a:t>
            </a:r>
            <a:endParaRPr lang="en-US" altLang="ja-JP" b="1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b="1" dirty="0"/>
              <a:t>SAS-L2</a:t>
            </a:r>
            <a:r>
              <a:rPr lang="ja-JP" altLang="en-US" b="1" dirty="0"/>
              <a:t>に基づくデータ通信の暗号化</a:t>
            </a:r>
            <a:endParaRPr lang="en-US" altLang="ja-JP" b="1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b="1" dirty="0"/>
              <a:t>テスト</a:t>
            </a:r>
            <a:endParaRPr lang="en-US" altLang="ja-JP" b="1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b="1" dirty="0"/>
              <a:t>評価</a:t>
            </a:r>
            <a:endParaRPr lang="en-US" altLang="ja-JP" b="1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b="1" dirty="0"/>
              <a:t>まとめ</a:t>
            </a:r>
            <a:endParaRPr lang="en-US" altLang="ja-JP" b="1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6939681-133D-4E80-AAF4-5D29E15D1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E7642-F85F-49B8-96E9-6CACB8276324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5767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C9FAD2-866A-4835-A75A-3A7432753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 dirty="0"/>
              <a:t>研究背景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9D18D5-22D8-4639-90CD-338C8B61E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600" dirty="0"/>
              <a:t>　　　　</a:t>
            </a:r>
            <a:r>
              <a:rPr lang="en-US" altLang="ja-JP" sz="2200" dirty="0"/>
              <a:t>IoT</a:t>
            </a:r>
            <a:r>
              <a:rPr lang="ja-JP" altLang="en-US" sz="2200" dirty="0"/>
              <a:t>の普及により、様々なものがインターネットに繋がる</a:t>
            </a:r>
            <a:endParaRPr lang="en-US" altLang="ja-JP" sz="2200" dirty="0"/>
          </a:p>
          <a:p>
            <a:pPr marL="0" indent="0">
              <a:buNone/>
            </a:pPr>
            <a:r>
              <a:rPr lang="ja-JP" altLang="en-US" sz="2600" dirty="0"/>
              <a:t>　　　　　　　→</a:t>
            </a:r>
            <a:r>
              <a:rPr lang="ja-JP" altLang="en-US" sz="1900" dirty="0"/>
              <a:t>　センシングデバイスの脆弱性に対する攻撃による盗聴・改ざん</a:t>
            </a:r>
            <a:endParaRPr lang="en-US" altLang="ja-JP" sz="1900" dirty="0"/>
          </a:p>
          <a:p>
            <a:pPr marL="0" indent="0">
              <a:buNone/>
            </a:pPr>
            <a:r>
              <a:rPr lang="ja-JP" altLang="en-US" sz="1900" dirty="0"/>
              <a:t>　　　　　　　　　→</a:t>
            </a:r>
            <a:r>
              <a:rPr lang="ja-JP" altLang="en-US" sz="1500" dirty="0"/>
              <a:t>　</a:t>
            </a:r>
            <a:r>
              <a:rPr lang="ja-JP" altLang="en-US" sz="1900" dirty="0"/>
              <a:t>セキュリティ対策が必要</a:t>
            </a:r>
            <a:endParaRPr lang="en-US" altLang="ja-JP" sz="1900" dirty="0"/>
          </a:p>
          <a:p>
            <a:pPr marL="0" indent="0">
              <a:buNone/>
            </a:pPr>
            <a:r>
              <a:rPr lang="ja-JP" altLang="en-US" sz="1900" dirty="0"/>
              <a:t>　　　　</a:t>
            </a:r>
            <a:endParaRPr lang="en-US" altLang="ja-JP" sz="1900" dirty="0"/>
          </a:p>
          <a:p>
            <a:pPr marL="0" indent="0">
              <a:buNone/>
            </a:pPr>
            <a:r>
              <a:rPr lang="ja-JP" altLang="en-US" sz="1900" dirty="0"/>
              <a:t>　　　　　セキュリティ対策に認証・暗号化通信があるが、　　　　</a:t>
            </a:r>
            <a:endParaRPr lang="en-US" altLang="ja-JP" sz="1900" dirty="0"/>
          </a:p>
          <a:p>
            <a:pPr marL="0" indent="0">
              <a:buNone/>
            </a:pPr>
            <a:r>
              <a:rPr lang="ja-JP" altLang="en-US" sz="1900" dirty="0"/>
              <a:t>　　　　従来の暗号化方式は処理負荷が高く、処理能力の低いセンシングデバイスへの実装が困難　　である</a:t>
            </a:r>
            <a:endParaRPr lang="en-US" altLang="ja-JP" sz="1900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b="1" dirty="0"/>
              <a:t>　　　</a:t>
            </a:r>
            <a:r>
              <a:rPr lang="ja-JP" altLang="en-US" b="1" u="sng" dirty="0"/>
              <a:t>軽量な認証・暗号化通信による、センシングデバイスのセキュリティ強化が求められる</a:t>
            </a:r>
            <a:endParaRPr lang="en-US" altLang="ja-JP" b="1" u="sng" dirty="0"/>
          </a:p>
          <a:p>
            <a:endParaRPr kumimoji="1" lang="ja-JP" altLang="en-US" dirty="0"/>
          </a:p>
        </p:txBody>
      </p:sp>
      <p:sp>
        <p:nvSpPr>
          <p:cNvPr id="4" name="矢印: 下 3">
            <a:extLst>
              <a:ext uri="{FF2B5EF4-FFF2-40B4-BE49-F238E27FC236}">
                <a16:creationId xmlns:a16="http://schemas.microsoft.com/office/drawing/2014/main" id="{3EEFB6F5-B0C8-4131-8F06-2F3051F9F40B}"/>
              </a:ext>
            </a:extLst>
          </p:cNvPr>
          <p:cNvSpPr/>
          <p:nvPr/>
        </p:nvSpPr>
        <p:spPr>
          <a:xfrm>
            <a:off x="5041900" y="4749800"/>
            <a:ext cx="520700" cy="3937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176DDE3-4030-41FD-A683-368D05488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E7642-F85F-49B8-96E9-6CACB8276324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3271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D2EFFA-A79F-4C0C-8ECA-B3E0DF207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 dirty="0"/>
              <a:t>研究目的・目標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E72353F-F1E8-4E9A-9FCD-44B26C9D0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2800" b="1" dirty="0"/>
              <a:t>研究目的</a:t>
            </a:r>
            <a:endParaRPr kumimoji="1" lang="en-US" altLang="ja-JP" sz="2800" b="1" dirty="0"/>
          </a:p>
          <a:p>
            <a:pPr marL="0" indent="0">
              <a:buNone/>
            </a:pPr>
            <a:r>
              <a:rPr kumimoji="1" lang="ja-JP" altLang="en-US" dirty="0"/>
              <a:t>　</a:t>
            </a:r>
            <a:r>
              <a:rPr kumimoji="1" lang="ja-JP" altLang="en-US" b="1" dirty="0"/>
              <a:t>処理能力の低いセンシングデバイスで構成される</a:t>
            </a:r>
            <a:r>
              <a:rPr kumimoji="1" lang="en-US" altLang="ja-JP" b="1" dirty="0"/>
              <a:t>IoT</a:t>
            </a:r>
            <a:r>
              <a:rPr kumimoji="1" lang="ja-JP" altLang="en-US" b="1" dirty="0"/>
              <a:t>システムにおいて，</a:t>
            </a:r>
            <a:endParaRPr kumimoji="1" lang="en-US" altLang="ja-JP" b="1" dirty="0"/>
          </a:p>
          <a:p>
            <a:pPr marL="0" indent="0">
              <a:buNone/>
            </a:pPr>
            <a:r>
              <a:rPr lang="ja-JP" altLang="en-US" b="1" dirty="0"/>
              <a:t>　エッジ</a:t>
            </a:r>
            <a:r>
              <a:rPr kumimoji="1" lang="ja-JP" altLang="en-US" b="1" dirty="0"/>
              <a:t>デバイスとエッジサーバ間の安全なデータ通信を行うセキュアな組込みシステムを開発</a:t>
            </a:r>
            <a:endParaRPr kumimoji="1" lang="en-US" altLang="ja-JP" b="1" dirty="0"/>
          </a:p>
          <a:p>
            <a:pPr marL="0" indent="0">
              <a:buNone/>
            </a:pPr>
            <a:r>
              <a:rPr lang="ja-JP" altLang="en-US" b="1" dirty="0"/>
              <a:t>　</a:t>
            </a:r>
            <a:r>
              <a:rPr kumimoji="1" lang="ja-JP" altLang="en-US" b="1" dirty="0"/>
              <a:t>する</a:t>
            </a:r>
            <a:endParaRPr kumimoji="1" lang="en-US" altLang="ja-JP" b="1" dirty="0"/>
          </a:p>
          <a:p>
            <a:pPr marL="0" indent="0">
              <a:buNone/>
            </a:pP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b="1" dirty="0"/>
              <a:t>研究目標</a:t>
            </a:r>
            <a:endParaRPr lang="en-US" altLang="ja-JP" sz="2800" b="1" dirty="0"/>
          </a:p>
          <a:p>
            <a:pPr marL="0" indent="0">
              <a:buNone/>
            </a:pPr>
            <a:r>
              <a:rPr kumimoji="1" lang="ja-JP" altLang="en-US" dirty="0"/>
              <a:t>　</a:t>
            </a:r>
            <a:r>
              <a:rPr kumimoji="1" lang="en-US" altLang="ja-JP" b="1" dirty="0"/>
              <a:t>SAS-L2</a:t>
            </a:r>
            <a:r>
              <a:rPr kumimoji="1" lang="ja-JP" altLang="en-US" b="1" dirty="0"/>
              <a:t>をセンシングデバイスに実装し、認証とセンシングデータの暗号化通信を実現する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97F162D-799E-4B13-8945-BA8EBC799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E7642-F85F-49B8-96E9-6CACB8276324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7182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84F5CD-E29A-43DA-80C7-51FD245EF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 dirty="0"/>
              <a:t>開発方針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22647C-7FDF-4988-BD64-933A539C3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2</a:t>
            </a:r>
            <a:r>
              <a:rPr lang="ja-JP" altLang="en-US" dirty="0"/>
              <a:t>人チーム</a:t>
            </a:r>
            <a:r>
              <a:rPr lang="en-US" altLang="ja-JP" dirty="0"/>
              <a:t>(</a:t>
            </a:r>
            <a:r>
              <a:rPr lang="ja-JP" altLang="en-US" dirty="0"/>
              <a:t>内山田・浅野</a:t>
            </a:r>
            <a:r>
              <a:rPr lang="en-US" altLang="ja-JP" dirty="0"/>
              <a:t>)</a:t>
            </a:r>
            <a:r>
              <a:rPr lang="ja-JP" altLang="en-US" dirty="0"/>
              <a:t>で開発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dirty="0"/>
              <a:t>V</a:t>
            </a:r>
            <a:r>
              <a:rPr kumimoji="1" lang="ja-JP" altLang="en-US" dirty="0"/>
              <a:t>字開発モデルに従って開発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dirty="0"/>
              <a:t>UML</a:t>
            </a:r>
            <a:r>
              <a:rPr lang="ja-JP" altLang="en-US" dirty="0"/>
              <a:t>を用いてシステムの設計を行う</a:t>
            </a:r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8DE6CDBD-6579-40A0-8B5A-75B0A6B24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553" y="3563091"/>
            <a:ext cx="5407447" cy="2601374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21CF844-95D6-4E5A-80AD-B97DD0BDB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E7642-F85F-49B8-96E9-6CACB8276324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4933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E4A890-8252-46DC-9E7A-3781661C7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70" y="-438776"/>
            <a:ext cx="10058400" cy="14507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システム概要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473F33E-7DC2-49FB-94E0-CB406D738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E7642-F85F-49B8-96E9-6CACB8276324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AD5B8346-2199-40DD-937F-859358243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005A942-B1B9-4FB6-9AA7-BFB6AAB271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69" t="24803" r="11041" b="5785"/>
          <a:stretch/>
        </p:blipFill>
        <p:spPr>
          <a:xfrm>
            <a:off x="1524000" y="988906"/>
            <a:ext cx="9334500" cy="5648714"/>
          </a:xfrm>
          <a:prstGeom prst="rect">
            <a:avLst/>
          </a:prstGeom>
        </p:spPr>
      </p:pic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67091F07-02D1-441C-9756-03EBC6F2CBC4}"/>
              </a:ext>
            </a:extLst>
          </p:cNvPr>
          <p:cNvSpPr/>
          <p:nvPr/>
        </p:nvSpPr>
        <p:spPr>
          <a:xfrm>
            <a:off x="0" y="5702565"/>
            <a:ext cx="1885950" cy="685800"/>
          </a:xfrm>
          <a:prstGeom prst="wedgeRectCallout">
            <a:avLst>
              <a:gd name="adj1" fmla="val 58754"/>
              <a:gd name="adj2" fmla="val -60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エッジデバイス側</a:t>
            </a:r>
            <a:endParaRPr kumimoji="1" lang="en-US" altLang="ja-JP" b="1" dirty="0"/>
          </a:p>
          <a:p>
            <a:pPr algn="ctr"/>
            <a:r>
              <a:rPr kumimoji="1" lang="ja-JP" altLang="en-US" b="1" dirty="0"/>
              <a:t>浅野</a:t>
            </a: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E5273771-2356-44D0-AF61-73054B764C8D}"/>
              </a:ext>
            </a:extLst>
          </p:cNvPr>
          <p:cNvSpPr/>
          <p:nvPr/>
        </p:nvSpPr>
        <p:spPr>
          <a:xfrm>
            <a:off x="10290767" y="2239541"/>
            <a:ext cx="2027007" cy="929640"/>
          </a:xfrm>
          <a:prstGeom prst="wedgeRectCallout">
            <a:avLst>
              <a:gd name="adj1" fmla="val -60872"/>
              <a:gd name="adj2" fmla="val -24729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エッジサーバー側</a:t>
            </a:r>
            <a:endParaRPr kumimoji="1" lang="en-US" altLang="ja-JP" b="1" dirty="0"/>
          </a:p>
          <a:p>
            <a:pPr algn="ctr"/>
            <a:r>
              <a:rPr kumimoji="1" lang="ja-JP" altLang="en-US" b="1" dirty="0"/>
              <a:t>内山田</a:t>
            </a:r>
          </a:p>
        </p:txBody>
      </p:sp>
    </p:spTree>
    <p:extLst>
      <p:ext uri="{BB962C8B-B14F-4D97-AF65-F5344CB8AC3E}">
        <p14:creationId xmlns:p14="http://schemas.microsoft.com/office/powerpoint/2010/main" val="90588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D39D70-0E82-4529-84D4-BD82B94D4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/>
              <a:t>エッジデバイスの実装</a:t>
            </a:r>
            <a:endParaRPr kumimoji="1" lang="ja-JP" altLang="en-US" sz="36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0A4CD7F-C364-4179-888B-FDAB71F7B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ja-JP" altLang="en-US" b="1" dirty="0"/>
              <a:t>デバイス</a:t>
            </a:r>
            <a:endParaRPr kumimoji="1" lang="en-US" altLang="ja-JP" b="1" dirty="0"/>
          </a:p>
          <a:p>
            <a:r>
              <a:rPr kumimoji="1" lang="ja-JP" altLang="en-US" dirty="0"/>
              <a:t>　</a:t>
            </a:r>
            <a:r>
              <a:rPr kumimoji="1" lang="en-US" altLang="ja-JP" dirty="0"/>
              <a:t>Arduino Leonardo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b="1" dirty="0"/>
              <a:t>センサ</a:t>
            </a:r>
            <a:endParaRPr lang="en-US" altLang="ja-JP" b="1" dirty="0"/>
          </a:p>
          <a:p>
            <a:pPr marL="0" indent="0">
              <a:buNone/>
            </a:pPr>
            <a:r>
              <a:rPr lang="ja-JP" altLang="en-US" sz="1800" dirty="0"/>
              <a:t>　　</a:t>
            </a:r>
            <a:r>
              <a:rPr lang="en-US" altLang="ja-JP" sz="1800" dirty="0"/>
              <a:t>UV</a:t>
            </a:r>
            <a:r>
              <a:rPr lang="ja-JP" altLang="en-US" sz="1800" dirty="0"/>
              <a:t>指数センサ</a:t>
            </a:r>
            <a:r>
              <a:rPr lang="en-US" altLang="ja-JP" sz="1800" dirty="0"/>
              <a:t>(SI1145)</a:t>
            </a:r>
          </a:p>
          <a:p>
            <a:pPr marL="0" indent="0">
              <a:buNone/>
            </a:pPr>
            <a:r>
              <a:rPr lang="en-US" altLang="ja-JP" sz="1800" dirty="0"/>
              <a:t>   </a:t>
            </a:r>
            <a:r>
              <a:rPr lang="ja-JP" altLang="en-US" sz="1800" dirty="0"/>
              <a:t>　温度センサ</a:t>
            </a:r>
            <a:r>
              <a:rPr lang="en-US" altLang="ja-JP" sz="1800" dirty="0"/>
              <a:t>(MCP9808)</a:t>
            </a:r>
          </a:p>
          <a:p>
            <a:pPr marL="0" indent="0">
              <a:buNone/>
            </a:pPr>
            <a:r>
              <a:rPr lang="en-US" altLang="ja-JP" sz="1800" dirty="0"/>
              <a:t>      </a:t>
            </a:r>
            <a:r>
              <a:rPr lang="ja-JP" altLang="en-US" sz="1800" dirty="0"/>
              <a:t>湿度センサ</a:t>
            </a:r>
            <a:r>
              <a:rPr lang="en-US" altLang="ja-JP" sz="1800" dirty="0"/>
              <a:t> (HIH-6130)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ja-JP" b="1" dirty="0"/>
              <a:t>Wi-Fi</a:t>
            </a:r>
            <a:r>
              <a:rPr lang="ja-JP" altLang="en-US" b="1" dirty="0"/>
              <a:t>モジュール</a:t>
            </a:r>
            <a:endParaRPr lang="en-US" altLang="ja-JP" b="1" dirty="0"/>
          </a:p>
          <a:p>
            <a:pPr marL="0" indent="0">
              <a:buNone/>
            </a:pPr>
            <a:r>
              <a:rPr lang="en-US" altLang="ja-JP" dirty="0"/>
              <a:t>       ESP-WROOM-02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b="1" dirty="0"/>
              <a:t>実装機能</a:t>
            </a:r>
            <a:endParaRPr lang="en-US" altLang="ja-JP" b="1" dirty="0"/>
          </a:p>
          <a:p>
            <a:pPr marL="0" indent="0">
              <a:buNone/>
            </a:pPr>
            <a:r>
              <a:rPr lang="ja-JP" altLang="en-US" dirty="0"/>
              <a:t>　</a:t>
            </a:r>
            <a:r>
              <a:rPr lang="ja-JP" altLang="en-US" sz="2000" dirty="0"/>
              <a:t>時刻同期、認証、センシングデータの取得、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/>
              <a:t>　暗号化通信</a:t>
            </a:r>
            <a:endParaRPr lang="en-US" altLang="ja-JP" sz="2000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CC55DF3-26A1-466B-ABF8-0E357096E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E7642-F85F-49B8-96E9-6CACB8276324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8" name="図 7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8C8A9E03-7C0C-4547-8637-6FD1868A69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5" t="32222" r="29444" b="25586"/>
          <a:stretch/>
        </p:blipFill>
        <p:spPr>
          <a:xfrm>
            <a:off x="8826772" y="2003737"/>
            <a:ext cx="2367386" cy="1498275"/>
          </a:xfrm>
          <a:prstGeom prst="rect">
            <a:avLst/>
          </a:prstGeom>
        </p:spPr>
      </p:pic>
      <p:pic>
        <p:nvPicPr>
          <p:cNvPr id="11" name="図 10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F8B56379-CDE8-4FED-B22E-2C3F024C90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13" t="40320" r="30185" b="13653"/>
          <a:stretch/>
        </p:blipFill>
        <p:spPr>
          <a:xfrm>
            <a:off x="9187459" y="4092703"/>
            <a:ext cx="2207684" cy="1776391"/>
          </a:xfrm>
          <a:prstGeom prst="rect">
            <a:avLst/>
          </a:prstGeom>
        </p:spPr>
      </p:pic>
      <p:pic>
        <p:nvPicPr>
          <p:cNvPr id="13" name="図 12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8564D669-B97D-4DCE-BE18-04A7CC7F38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5" t="28518" r="29259" b="25455"/>
          <a:stretch/>
        </p:blipFill>
        <p:spPr>
          <a:xfrm>
            <a:off x="6360661" y="1759434"/>
            <a:ext cx="2010083" cy="1717686"/>
          </a:xfrm>
          <a:prstGeom prst="rect">
            <a:avLst/>
          </a:prstGeom>
        </p:spPr>
      </p:pic>
      <p:pic>
        <p:nvPicPr>
          <p:cNvPr id="15" name="図 14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7DEDD9AC-1BEF-434E-BB5E-F07E84E185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9" t="34938" r="47600" b="19035"/>
          <a:stretch/>
        </p:blipFill>
        <p:spPr>
          <a:xfrm>
            <a:off x="5913258" y="3856061"/>
            <a:ext cx="3034738" cy="2367386"/>
          </a:xfrm>
          <a:prstGeom prst="rect">
            <a:avLst/>
          </a:prstGeom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25848763-2DD3-4D7E-B3CD-019A43BC1070}"/>
              </a:ext>
            </a:extLst>
          </p:cNvPr>
          <p:cNvSpPr/>
          <p:nvPr/>
        </p:nvSpPr>
        <p:spPr>
          <a:xfrm>
            <a:off x="9273232" y="1393141"/>
            <a:ext cx="1346200" cy="546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温度センサ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BA2CD1F-6E33-49D3-AF34-D410C290778A}"/>
              </a:ext>
            </a:extLst>
          </p:cNvPr>
          <p:cNvSpPr/>
          <p:nvPr/>
        </p:nvSpPr>
        <p:spPr>
          <a:xfrm>
            <a:off x="9187459" y="3703893"/>
            <a:ext cx="1346200" cy="546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湿度センサ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919D68C-602B-4928-9EE7-F1E57A568D93}"/>
              </a:ext>
            </a:extLst>
          </p:cNvPr>
          <p:cNvSpPr/>
          <p:nvPr/>
        </p:nvSpPr>
        <p:spPr>
          <a:xfrm>
            <a:off x="6360661" y="1209870"/>
            <a:ext cx="1643842" cy="546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UV</a:t>
            </a:r>
            <a:r>
              <a:rPr kumimoji="1" lang="ja-JP" altLang="en-US" dirty="0"/>
              <a:t>指数センサ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EA6A882A-5166-47E2-B62E-689948974AB9}"/>
              </a:ext>
            </a:extLst>
          </p:cNvPr>
          <p:cNvSpPr/>
          <p:nvPr/>
        </p:nvSpPr>
        <p:spPr>
          <a:xfrm>
            <a:off x="5913258" y="3514339"/>
            <a:ext cx="1877859" cy="546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Wi-Fi</a:t>
            </a:r>
            <a:r>
              <a:rPr kumimoji="1" lang="ja-JP" altLang="en-US" dirty="0"/>
              <a:t>モジュール</a:t>
            </a:r>
          </a:p>
        </p:txBody>
      </p:sp>
    </p:spTree>
    <p:extLst>
      <p:ext uri="{BB962C8B-B14F-4D97-AF65-F5344CB8AC3E}">
        <p14:creationId xmlns:p14="http://schemas.microsoft.com/office/powerpoint/2010/main" val="594225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フローチャート: 処理 39">
            <a:extLst>
              <a:ext uri="{FF2B5EF4-FFF2-40B4-BE49-F238E27FC236}">
                <a16:creationId xmlns:a16="http://schemas.microsoft.com/office/drawing/2014/main" id="{99FEDCC7-D450-40C6-B107-4E768AF52026}"/>
              </a:ext>
            </a:extLst>
          </p:cNvPr>
          <p:cNvSpPr/>
          <p:nvPr/>
        </p:nvSpPr>
        <p:spPr>
          <a:xfrm>
            <a:off x="5977279" y="2801932"/>
            <a:ext cx="3215636" cy="376946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フローチャート: 処理 38">
            <a:extLst>
              <a:ext uri="{FF2B5EF4-FFF2-40B4-BE49-F238E27FC236}">
                <a16:creationId xmlns:a16="http://schemas.microsoft.com/office/drawing/2014/main" id="{36C41FA7-C616-4F5C-8140-2FE6513E2C93}"/>
              </a:ext>
            </a:extLst>
          </p:cNvPr>
          <p:cNvSpPr/>
          <p:nvPr/>
        </p:nvSpPr>
        <p:spPr>
          <a:xfrm>
            <a:off x="2027262" y="2801932"/>
            <a:ext cx="3215636" cy="376946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D6B8EDB-4DDD-4B74-9FC9-CE126F4F7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b="1" dirty="0"/>
              <a:t>SAS-L2</a:t>
            </a:r>
            <a:r>
              <a:rPr lang="ja-JP" altLang="en-US" sz="3600" dirty="0"/>
              <a:t>ワンタイムパスワード</a:t>
            </a:r>
            <a:r>
              <a:rPr kumimoji="1" lang="ja-JP" altLang="en-US" sz="3600" dirty="0"/>
              <a:t>認証方式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2870881-23E3-4B66-9508-C81DCD632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b="1" dirty="0"/>
              <a:t>高知工科大学の清水明宏教授が提案した</a:t>
            </a:r>
            <a:endParaRPr lang="en-US" altLang="ja-JP" b="1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処理負荷が特に小さい、ワンタイムパスワード認証方式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sz="1600" b="1" dirty="0"/>
              <a:t> </a:t>
            </a:r>
            <a:r>
              <a:rPr kumimoji="1" lang="ja-JP" altLang="en-US" sz="1600" dirty="0"/>
              <a:t>    </a:t>
            </a:r>
            <a:endParaRPr kumimoji="1" lang="ja-JP" altLang="en-US" dirty="0"/>
          </a:p>
        </p:txBody>
      </p:sp>
      <p:sp>
        <p:nvSpPr>
          <p:cNvPr id="4" name="フローチャート: 処理 3">
            <a:extLst>
              <a:ext uri="{FF2B5EF4-FFF2-40B4-BE49-F238E27FC236}">
                <a16:creationId xmlns:a16="http://schemas.microsoft.com/office/drawing/2014/main" id="{C9D31E30-8B67-4593-B44D-65D4637A470E}"/>
              </a:ext>
            </a:extLst>
          </p:cNvPr>
          <p:cNvSpPr/>
          <p:nvPr/>
        </p:nvSpPr>
        <p:spPr>
          <a:xfrm>
            <a:off x="2396830" y="3274488"/>
            <a:ext cx="2476500" cy="381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/>
              <a:t>認証情報</a:t>
            </a:r>
            <a:r>
              <a:rPr kumimoji="1" lang="en-US" altLang="ja-JP" sz="1600" dirty="0"/>
              <a:t>An</a:t>
            </a:r>
            <a:r>
              <a:rPr kumimoji="1" lang="ja-JP" altLang="en-US" sz="1600" dirty="0"/>
              <a:t>・秘匿情報</a:t>
            </a:r>
            <a:r>
              <a:rPr kumimoji="1" lang="en-US" altLang="ja-JP" sz="1600" dirty="0"/>
              <a:t>Mn</a:t>
            </a:r>
            <a:endParaRPr kumimoji="1" lang="ja-JP" altLang="en-US" sz="1600" dirty="0"/>
          </a:p>
        </p:txBody>
      </p:sp>
      <p:sp>
        <p:nvSpPr>
          <p:cNvPr id="5" name="フローチャート: 処理 4">
            <a:extLst>
              <a:ext uri="{FF2B5EF4-FFF2-40B4-BE49-F238E27FC236}">
                <a16:creationId xmlns:a16="http://schemas.microsoft.com/office/drawing/2014/main" id="{C6A10982-98B9-412E-9119-20D7B55BB52C}"/>
              </a:ext>
            </a:extLst>
          </p:cNvPr>
          <p:cNvSpPr/>
          <p:nvPr/>
        </p:nvSpPr>
        <p:spPr>
          <a:xfrm>
            <a:off x="6448132" y="3289727"/>
            <a:ext cx="2476500" cy="381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/>
              <a:t>認証情報</a:t>
            </a:r>
            <a:r>
              <a:rPr kumimoji="1" lang="en-US" altLang="ja-JP" sz="1600" dirty="0"/>
              <a:t>An</a:t>
            </a:r>
            <a:r>
              <a:rPr kumimoji="1" lang="ja-JP" altLang="en-US" sz="1600" dirty="0"/>
              <a:t>・秘匿情報</a:t>
            </a:r>
            <a:r>
              <a:rPr kumimoji="1" lang="en-US" altLang="ja-JP" sz="1600" dirty="0"/>
              <a:t>Mn</a:t>
            </a:r>
            <a:endParaRPr kumimoji="1" lang="ja-JP" altLang="en-US" sz="1600" dirty="0"/>
          </a:p>
        </p:txBody>
      </p:sp>
      <p:sp>
        <p:nvSpPr>
          <p:cNvPr id="6" name="フローチャート: 処理 5">
            <a:extLst>
              <a:ext uri="{FF2B5EF4-FFF2-40B4-BE49-F238E27FC236}">
                <a16:creationId xmlns:a16="http://schemas.microsoft.com/office/drawing/2014/main" id="{9EEFF74D-AB73-46FF-88AB-626F34FE6347}"/>
              </a:ext>
            </a:extLst>
          </p:cNvPr>
          <p:cNvSpPr/>
          <p:nvPr/>
        </p:nvSpPr>
        <p:spPr>
          <a:xfrm>
            <a:off x="6444318" y="3973226"/>
            <a:ext cx="2476500" cy="381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/>
              <a:t>次回認証情報</a:t>
            </a:r>
            <a:r>
              <a:rPr kumimoji="1" lang="en-US" altLang="ja-JP" sz="1600" dirty="0"/>
              <a:t>An+1</a:t>
            </a:r>
            <a:r>
              <a:rPr kumimoji="1" lang="ja-JP" altLang="en-US" sz="1600" dirty="0"/>
              <a:t>の生成</a:t>
            </a:r>
          </a:p>
        </p:txBody>
      </p:sp>
      <p:sp>
        <p:nvSpPr>
          <p:cNvPr id="7" name="フローチャート: 処理 6">
            <a:extLst>
              <a:ext uri="{FF2B5EF4-FFF2-40B4-BE49-F238E27FC236}">
                <a16:creationId xmlns:a16="http://schemas.microsoft.com/office/drawing/2014/main" id="{2F2E4F96-7231-4F68-A0E0-17E4D1F198A0}"/>
              </a:ext>
            </a:extLst>
          </p:cNvPr>
          <p:cNvSpPr/>
          <p:nvPr/>
        </p:nvSpPr>
        <p:spPr>
          <a:xfrm>
            <a:off x="6444318" y="4639315"/>
            <a:ext cx="2476500" cy="468209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/>
              <a:t>送信データ</a:t>
            </a:r>
            <a:r>
              <a:rPr kumimoji="1" lang="en-US" altLang="ja-JP" sz="1600" dirty="0"/>
              <a:t>α</a:t>
            </a:r>
            <a:r>
              <a:rPr kumimoji="1" lang="ja-JP" altLang="en-US" sz="1600" dirty="0"/>
              <a:t>の生成</a:t>
            </a:r>
            <a:endParaRPr kumimoji="1" lang="en-US" altLang="ja-JP" sz="1600" dirty="0"/>
          </a:p>
          <a:p>
            <a:pPr algn="ctr"/>
            <a:r>
              <a:rPr kumimoji="1" lang="en-US" altLang="ja-JP" sz="1600" dirty="0"/>
              <a:t>α</a:t>
            </a:r>
            <a:r>
              <a:rPr kumimoji="1" lang="ja-JP" altLang="en-US" sz="1600" dirty="0"/>
              <a:t>←</a:t>
            </a:r>
            <a:r>
              <a:rPr kumimoji="1" lang="en-US" altLang="ja-JP" sz="1600" dirty="0"/>
              <a:t> An+1 XOR</a:t>
            </a:r>
            <a:r>
              <a:rPr kumimoji="1" lang="ja-JP" altLang="en-US" sz="1600" dirty="0"/>
              <a:t> </a:t>
            </a:r>
            <a:r>
              <a:rPr kumimoji="1" lang="en-US" altLang="ja-JP" sz="1600" dirty="0"/>
              <a:t>An XOR Mn</a:t>
            </a:r>
            <a:endParaRPr kumimoji="1" lang="ja-JP" altLang="en-US" sz="1600" dirty="0"/>
          </a:p>
        </p:txBody>
      </p:sp>
      <p:sp>
        <p:nvSpPr>
          <p:cNvPr id="8" name="フローチャート: 処理 7">
            <a:extLst>
              <a:ext uri="{FF2B5EF4-FFF2-40B4-BE49-F238E27FC236}">
                <a16:creationId xmlns:a16="http://schemas.microsoft.com/office/drawing/2014/main" id="{F781129C-3F22-4FCF-9E76-66F045792521}"/>
              </a:ext>
            </a:extLst>
          </p:cNvPr>
          <p:cNvSpPr/>
          <p:nvPr/>
        </p:nvSpPr>
        <p:spPr>
          <a:xfrm>
            <a:off x="2387592" y="5348974"/>
            <a:ext cx="2451100" cy="468209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/>
              <a:t>送信データ</a:t>
            </a:r>
            <a:r>
              <a:rPr kumimoji="1" lang="en-US" altLang="ja-JP" sz="1600" dirty="0"/>
              <a:t>β</a:t>
            </a:r>
            <a:r>
              <a:rPr kumimoji="1" lang="ja-JP" altLang="en-US" sz="1600" dirty="0"/>
              <a:t>の生成</a:t>
            </a:r>
            <a:endParaRPr kumimoji="1" lang="en-US" altLang="ja-JP" sz="1600" dirty="0"/>
          </a:p>
          <a:p>
            <a:pPr algn="ctr"/>
            <a:r>
              <a:rPr kumimoji="1" lang="en-US" altLang="ja-JP" sz="1600" dirty="0"/>
              <a:t>β </a:t>
            </a:r>
            <a:r>
              <a:rPr kumimoji="1" lang="ja-JP" altLang="en-US" sz="1600" dirty="0"/>
              <a:t>←</a:t>
            </a:r>
            <a:r>
              <a:rPr kumimoji="1" lang="en-US" altLang="ja-JP" sz="1600" dirty="0"/>
              <a:t> An+1 </a:t>
            </a:r>
            <a:r>
              <a:rPr kumimoji="1" lang="ja-JP" altLang="en-US" sz="1600" dirty="0"/>
              <a:t>＋ </a:t>
            </a:r>
            <a:r>
              <a:rPr kumimoji="1" lang="en-US" altLang="ja-JP" sz="1600" dirty="0"/>
              <a:t>An </a:t>
            </a:r>
            <a:endParaRPr kumimoji="1" lang="ja-JP" altLang="en-US" sz="1600" dirty="0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B9375FA6-018A-4F50-95FE-09D6EDFE6185}"/>
              </a:ext>
            </a:extLst>
          </p:cNvPr>
          <p:cNvCxnSpPr>
            <a:cxnSpLocks/>
            <a:stCxn id="7" idx="1"/>
            <a:endCxn id="27" idx="3"/>
          </p:cNvCxnSpPr>
          <p:nvPr/>
        </p:nvCxnSpPr>
        <p:spPr>
          <a:xfrm flipH="1" flipV="1">
            <a:off x="4873330" y="4870582"/>
            <a:ext cx="1570988" cy="2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CB3E668-1EC8-4DA9-ADC4-5F5F143B938B}"/>
              </a:ext>
            </a:extLst>
          </p:cNvPr>
          <p:cNvSpPr txBox="1"/>
          <p:nvPr/>
        </p:nvSpPr>
        <p:spPr>
          <a:xfrm>
            <a:off x="5200257" y="4575060"/>
            <a:ext cx="990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α</a:t>
            </a:r>
            <a:r>
              <a:rPr kumimoji="1" lang="ja-JP" altLang="en-US" sz="1600" dirty="0"/>
              <a:t>を送信</a:t>
            </a:r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AD5DC8E4-05FF-4AD8-9782-40E9B9841685}"/>
              </a:ext>
            </a:extLst>
          </p:cNvPr>
          <p:cNvCxnSpPr>
            <a:cxnSpLocks/>
          </p:cNvCxnSpPr>
          <p:nvPr/>
        </p:nvCxnSpPr>
        <p:spPr>
          <a:xfrm flipH="1">
            <a:off x="4847930" y="3480227"/>
            <a:ext cx="1596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6FAF994-542C-44A2-8B55-5CD019113F49}"/>
              </a:ext>
            </a:extLst>
          </p:cNvPr>
          <p:cNvSpPr txBox="1"/>
          <p:nvPr/>
        </p:nvSpPr>
        <p:spPr>
          <a:xfrm>
            <a:off x="4973024" y="3252105"/>
            <a:ext cx="1371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/>
              <a:t>安全な方法で共有</a:t>
            </a:r>
          </a:p>
        </p:txBody>
      </p:sp>
      <p:sp>
        <p:nvSpPr>
          <p:cNvPr id="27" name="フローチャート: 処理 26">
            <a:extLst>
              <a:ext uri="{FF2B5EF4-FFF2-40B4-BE49-F238E27FC236}">
                <a16:creationId xmlns:a16="http://schemas.microsoft.com/office/drawing/2014/main" id="{C61F882A-A157-4048-ACA2-882E1C6E0970}"/>
              </a:ext>
            </a:extLst>
          </p:cNvPr>
          <p:cNvSpPr/>
          <p:nvPr/>
        </p:nvSpPr>
        <p:spPr>
          <a:xfrm>
            <a:off x="2396830" y="4674283"/>
            <a:ext cx="2476500" cy="392598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/>
              <a:t>An+1</a:t>
            </a:r>
            <a:r>
              <a:rPr kumimoji="1" lang="ja-JP" altLang="en-US" sz="1600" dirty="0"/>
              <a:t>を復号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231781D-4CB0-4562-B696-E854EB784219}"/>
              </a:ext>
            </a:extLst>
          </p:cNvPr>
          <p:cNvSpPr txBox="1"/>
          <p:nvPr/>
        </p:nvSpPr>
        <p:spPr>
          <a:xfrm>
            <a:off x="5234577" y="5292362"/>
            <a:ext cx="990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β</a:t>
            </a:r>
            <a:r>
              <a:rPr kumimoji="1" lang="ja-JP" altLang="en-US" sz="1600" dirty="0"/>
              <a:t>を送信</a:t>
            </a:r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67FE9AE3-9EC8-4D07-9CF2-BB52E39D93E2}"/>
              </a:ext>
            </a:extLst>
          </p:cNvPr>
          <p:cNvCxnSpPr>
            <a:cxnSpLocks/>
          </p:cNvCxnSpPr>
          <p:nvPr/>
        </p:nvCxnSpPr>
        <p:spPr>
          <a:xfrm flipV="1">
            <a:off x="4838692" y="5577130"/>
            <a:ext cx="15963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フローチャート: 処理 36">
            <a:extLst>
              <a:ext uri="{FF2B5EF4-FFF2-40B4-BE49-F238E27FC236}">
                <a16:creationId xmlns:a16="http://schemas.microsoft.com/office/drawing/2014/main" id="{75C07477-8B21-435D-A842-E78D09724CA1}"/>
              </a:ext>
            </a:extLst>
          </p:cNvPr>
          <p:cNvSpPr/>
          <p:nvPr/>
        </p:nvSpPr>
        <p:spPr>
          <a:xfrm>
            <a:off x="6418918" y="5393611"/>
            <a:ext cx="2476500" cy="381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/>
              <a:t>β </a:t>
            </a:r>
            <a:r>
              <a:rPr kumimoji="1" lang="ja-JP" altLang="en-US" sz="1600" dirty="0"/>
              <a:t>＝</a:t>
            </a:r>
            <a:r>
              <a:rPr kumimoji="1" lang="en-US" altLang="ja-JP" sz="1600" dirty="0"/>
              <a:t>An+1 </a:t>
            </a:r>
            <a:r>
              <a:rPr kumimoji="1" lang="ja-JP" altLang="en-US" sz="1600" dirty="0"/>
              <a:t>＋ </a:t>
            </a:r>
            <a:r>
              <a:rPr kumimoji="1" lang="en-US" altLang="ja-JP" sz="1600" dirty="0"/>
              <a:t>An </a:t>
            </a:r>
            <a:r>
              <a:rPr kumimoji="1" lang="ja-JP" altLang="en-US" sz="1600" dirty="0"/>
              <a:t>？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9F99E0C7-9599-4FC2-B6EF-6823D43A474B}"/>
              </a:ext>
            </a:extLst>
          </p:cNvPr>
          <p:cNvSpPr txBox="1"/>
          <p:nvPr/>
        </p:nvSpPr>
        <p:spPr>
          <a:xfrm>
            <a:off x="3081802" y="2882773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被認証者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F1AFBDE5-8931-4910-BEC3-45F50062780B}"/>
              </a:ext>
            </a:extLst>
          </p:cNvPr>
          <p:cNvSpPr txBox="1"/>
          <p:nvPr/>
        </p:nvSpPr>
        <p:spPr>
          <a:xfrm>
            <a:off x="7214803" y="2895884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認証者</a:t>
            </a: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3D811C03-CBDB-4908-A9C7-2D0DC6A8CC3B}"/>
              </a:ext>
            </a:extLst>
          </p:cNvPr>
          <p:cNvSpPr txBox="1"/>
          <p:nvPr/>
        </p:nvSpPr>
        <p:spPr>
          <a:xfrm>
            <a:off x="4977873" y="5959411"/>
            <a:ext cx="1596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認証結果を送信</a:t>
            </a:r>
          </a:p>
        </p:txBody>
      </p: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78AAE3F2-2134-462D-99E1-B4C45A7A5D85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7682568" y="3670727"/>
            <a:ext cx="3814" cy="302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4009A62E-B6EA-4083-ACED-057E23942013}"/>
              </a:ext>
            </a:extLst>
          </p:cNvPr>
          <p:cNvCxnSpPr>
            <a:cxnSpLocks/>
          </p:cNvCxnSpPr>
          <p:nvPr/>
        </p:nvCxnSpPr>
        <p:spPr>
          <a:xfrm flipH="1">
            <a:off x="7682568" y="4354226"/>
            <a:ext cx="3814" cy="302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C5354E29-262B-4885-A703-4BEED1DECA2E}"/>
              </a:ext>
            </a:extLst>
          </p:cNvPr>
          <p:cNvCxnSpPr>
            <a:cxnSpLocks/>
          </p:cNvCxnSpPr>
          <p:nvPr/>
        </p:nvCxnSpPr>
        <p:spPr>
          <a:xfrm>
            <a:off x="3611263" y="5066881"/>
            <a:ext cx="0" cy="285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フローチャート: 処理 65">
            <a:extLst>
              <a:ext uri="{FF2B5EF4-FFF2-40B4-BE49-F238E27FC236}">
                <a16:creationId xmlns:a16="http://schemas.microsoft.com/office/drawing/2014/main" id="{D35487BB-3C85-4E63-B1DF-A0D7B3FB7410}"/>
              </a:ext>
            </a:extLst>
          </p:cNvPr>
          <p:cNvSpPr/>
          <p:nvPr/>
        </p:nvSpPr>
        <p:spPr>
          <a:xfrm>
            <a:off x="2385713" y="6073027"/>
            <a:ext cx="2451100" cy="468209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/>
              <a:t>【</a:t>
            </a:r>
            <a:r>
              <a:rPr kumimoji="1" lang="ja-JP" altLang="en-US" sz="1600" dirty="0"/>
              <a:t>認証成功</a:t>
            </a:r>
            <a:r>
              <a:rPr kumimoji="1" lang="en-US" altLang="ja-JP" sz="1600" dirty="0"/>
              <a:t>】</a:t>
            </a:r>
          </a:p>
          <a:p>
            <a:pPr algn="ctr"/>
            <a:r>
              <a:rPr kumimoji="1" lang="en-US" altLang="ja-JP" sz="1600" dirty="0"/>
              <a:t>An</a:t>
            </a:r>
            <a:r>
              <a:rPr kumimoji="1" lang="ja-JP" altLang="en-US" sz="1600" dirty="0"/>
              <a:t>・</a:t>
            </a:r>
            <a:r>
              <a:rPr kumimoji="1" lang="en-US" altLang="ja-JP" sz="1600" dirty="0"/>
              <a:t>Mn</a:t>
            </a:r>
            <a:r>
              <a:rPr kumimoji="1" lang="ja-JP" altLang="en-US" sz="1600" dirty="0"/>
              <a:t>を更新・保存</a:t>
            </a:r>
          </a:p>
        </p:txBody>
      </p: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25D93AF6-8E99-4A13-B4EE-41F18570609D}"/>
              </a:ext>
            </a:extLst>
          </p:cNvPr>
          <p:cNvCxnSpPr>
            <a:cxnSpLocks/>
            <a:endCxn id="66" idx="3"/>
          </p:cNvCxnSpPr>
          <p:nvPr/>
        </p:nvCxnSpPr>
        <p:spPr>
          <a:xfrm flipH="1" flipV="1">
            <a:off x="4836813" y="6307132"/>
            <a:ext cx="1587150" cy="11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フローチャート: 処理 70">
            <a:extLst>
              <a:ext uri="{FF2B5EF4-FFF2-40B4-BE49-F238E27FC236}">
                <a16:creationId xmlns:a16="http://schemas.microsoft.com/office/drawing/2014/main" id="{159564B3-B421-4209-A455-E195EFD23A0E}"/>
              </a:ext>
            </a:extLst>
          </p:cNvPr>
          <p:cNvSpPr/>
          <p:nvPr/>
        </p:nvSpPr>
        <p:spPr>
          <a:xfrm>
            <a:off x="6444318" y="6036096"/>
            <a:ext cx="2451100" cy="468209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/>
              <a:t>【</a:t>
            </a:r>
            <a:r>
              <a:rPr kumimoji="1" lang="ja-JP" altLang="en-US" sz="1600" dirty="0"/>
              <a:t>認証成功</a:t>
            </a:r>
            <a:r>
              <a:rPr kumimoji="1" lang="en-US" altLang="ja-JP" sz="1600" dirty="0"/>
              <a:t>】</a:t>
            </a:r>
          </a:p>
          <a:p>
            <a:pPr algn="ctr"/>
            <a:r>
              <a:rPr kumimoji="1" lang="en-US" altLang="ja-JP" sz="1600" dirty="0"/>
              <a:t>An</a:t>
            </a:r>
            <a:r>
              <a:rPr kumimoji="1" lang="ja-JP" altLang="en-US" sz="1600" dirty="0"/>
              <a:t>・</a:t>
            </a:r>
            <a:r>
              <a:rPr kumimoji="1" lang="en-US" altLang="ja-JP" sz="1600" dirty="0"/>
              <a:t>Mn</a:t>
            </a:r>
            <a:r>
              <a:rPr kumimoji="1" lang="ja-JP" altLang="en-US" sz="1600" dirty="0"/>
              <a:t>を更新・保存</a:t>
            </a:r>
          </a:p>
        </p:txBody>
      </p: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01219746-3A1F-40AF-BF47-3CDAFF243320}"/>
              </a:ext>
            </a:extLst>
          </p:cNvPr>
          <p:cNvCxnSpPr>
            <a:cxnSpLocks/>
          </p:cNvCxnSpPr>
          <p:nvPr/>
        </p:nvCxnSpPr>
        <p:spPr>
          <a:xfrm flipH="1">
            <a:off x="7732932" y="5774611"/>
            <a:ext cx="3814" cy="302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C389C111-5A35-4A68-9C21-45B46675A303}"/>
              </a:ext>
            </a:extLst>
          </p:cNvPr>
          <p:cNvSpPr/>
          <p:nvPr/>
        </p:nvSpPr>
        <p:spPr>
          <a:xfrm>
            <a:off x="9171644" y="3359780"/>
            <a:ext cx="1707490" cy="491339"/>
          </a:xfrm>
          <a:prstGeom prst="wedgeRectCallout">
            <a:avLst>
              <a:gd name="adj1" fmla="val -44344"/>
              <a:gd name="adj2" fmla="val 100474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b="1" dirty="0">
                <a:solidFill>
                  <a:schemeClr val="tx1"/>
                </a:solidFill>
              </a:rPr>
              <a:t>ハッシュ関数　　</a:t>
            </a:r>
            <a:r>
              <a:rPr kumimoji="1" lang="en-US" altLang="ja-JP" sz="1400" b="1" dirty="0">
                <a:solidFill>
                  <a:schemeClr val="tx1"/>
                </a:solidFill>
              </a:rPr>
              <a:t>1</a:t>
            </a:r>
            <a:r>
              <a:rPr kumimoji="1" lang="ja-JP" altLang="en-US" sz="1400" b="1" dirty="0">
                <a:solidFill>
                  <a:schemeClr val="tx1"/>
                </a:solidFill>
              </a:rPr>
              <a:t>回</a:t>
            </a:r>
            <a:endParaRPr kumimoji="1" lang="en-US" altLang="ja-JP" sz="1400" b="1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 b="1" dirty="0">
                <a:solidFill>
                  <a:schemeClr val="tx1"/>
                </a:solidFill>
              </a:rPr>
              <a:t>排他的論理和　</a:t>
            </a:r>
            <a:r>
              <a:rPr kumimoji="1" lang="en-US" altLang="ja-JP" sz="1400" b="1" dirty="0">
                <a:solidFill>
                  <a:schemeClr val="tx1"/>
                </a:solidFill>
              </a:rPr>
              <a:t>1</a:t>
            </a:r>
            <a:r>
              <a:rPr kumimoji="1" lang="ja-JP" altLang="en-US" sz="1400" b="1" dirty="0">
                <a:solidFill>
                  <a:schemeClr val="tx1"/>
                </a:solidFill>
              </a:rPr>
              <a:t>回</a:t>
            </a:r>
          </a:p>
        </p:txBody>
      </p:sp>
      <p:sp>
        <p:nvSpPr>
          <p:cNvPr id="32" name="吹き出し: 四角形 31">
            <a:extLst>
              <a:ext uri="{FF2B5EF4-FFF2-40B4-BE49-F238E27FC236}">
                <a16:creationId xmlns:a16="http://schemas.microsoft.com/office/drawing/2014/main" id="{E52A3D53-9427-474C-9269-F92D767E5ABB}"/>
              </a:ext>
            </a:extLst>
          </p:cNvPr>
          <p:cNvSpPr/>
          <p:nvPr/>
        </p:nvSpPr>
        <p:spPr>
          <a:xfrm>
            <a:off x="9231310" y="4329390"/>
            <a:ext cx="1770576" cy="491339"/>
          </a:xfrm>
          <a:prstGeom prst="wedgeRectCallout">
            <a:avLst>
              <a:gd name="adj1" fmla="val -53262"/>
              <a:gd name="adj2" fmla="val 100474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b="1" dirty="0">
                <a:solidFill>
                  <a:schemeClr val="tx1"/>
                </a:solidFill>
              </a:rPr>
              <a:t>排他的論理和   </a:t>
            </a:r>
            <a:r>
              <a:rPr kumimoji="1" lang="en-US" altLang="ja-JP" sz="1400" b="1" dirty="0">
                <a:solidFill>
                  <a:schemeClr val="tx1"/>
                </a:solidFill>
              </a:rPr>
              <a:t>2</a:t>
            </a:r>
            <a:r>
              <a:rPr kumimoji="1" lang="ja-JP" altLang="en-US" sz="1400" b="1" dirty="0">
                <a:solidFill>
                  <a:schemeClr val="tx1"/>
                </a:solidFill>
              </a:rPr>
              <a:t>回</a:t>
            </a:r>
            <a:endParaRPr kumimoji="1" lang="en-US" altLang="ja-JP" sz="1400" b="1" dirty="0">
              <a:solidFill>
                <a:schemeClr val="tx1"/>
              </a:solidFill>
            </a:endParaRPr>
          </a:p>
        </p:txBody>
      </p:sp>
      <p:sp>
        <p:nvSpPr>
          <p:cNvPr id="35" name="吹き出し: 四角形 34">
            <a:extLst>
              <a:ext uri="{FF2B5EF4-FFF2-40B4-BE49-F238E27FC236}">
                <a16:creationId xmlns:a16="http://schemas.microsoft.com/office/drawing/2014/main" id="{ADBF6A87-6EB5-4D5A-9671-476F21DA4408}"/>
              </a:ext>
            </a:extLst>
          </p:cNvPr>
          <p:cNvSpPr/>
          <p:nvPr/>
        </p:nvSpPr>
        <p:spPr>
          <a:xfrm>
            <a:off x="9324144" y="5332893"/>
            <a:ext cx="1770576" cy="491339"/>
          </a:xfrm>
          <a:prstGeom prst="wedgeRectCallout">
            <a:avLst>
              <a:gd name="adj1" fmla="val -66890"/>
              <a:gd name="adj2" fmla="val 25515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b="1" dirty="0">
                <a:solidFill>
                  <a:schemeClr val="tx1"/>
                </a:solidFill>
              </a:rPr>
              <a:t>加算   </a:t>
            </a:r>
            <a:r>
              <a:rPr kumimoji="1" lang="en-US" altLang="ja-JP" sz="1400" b="1" dirty="0">
                <a:solidFill>
                  <a:schemeClr val="tx1"/>
                </a:solidFill>
              </a:rPr>
              <a:t>1</a:t>
            </a:r>
            <a:r>
              <a:rPr kumimoji="1" lang="ja-JP" altLang="en-US" sz="1400" b="1" dirty="0">
                <a:solidFill>
                  <a:schemeClr val="tx1"/>
                </a:solidFill>
              </a:rPr>
              <a:t>回</a:t>
            </a:r>
            <a:endParaRPr kumimoji="1" lang="en-US" altLang="ja-JP" sz="1400" b="1" dirty="0">
              <a:solidFill>
                <a:schemeClr val="tx1"/>
              </a:solidFill>
            </a:endParaRPr>
          </a:p>
        </p:txBody>
      </p:sp>
      <p:sp>
        <p:nvSpPr>
          <p:cNvPr id="36" name="吹き出し: 四角形 35">
            <a:extLst>
              <a:ext uri="{FF2B5EF4-FFF2-40B4-BE49-F238E27FC236}">
                <a16:creationId xmlns:a16="http://schemas.microsoft.com/office/drawing/2014/main" id="{1CED76E5-8CC3-467F-8C4B-5942C44A6B57}"/>
              </a:ext>
            </a:extLst>
          </p:cNvPr>
          <p:cNvSpPr/>
          <p:nvPr/>
        </p:nvSpPr>
        <p:spPr>
          <a:xfrm>
            <a:off x="9258812" y="6066980"/>
            <a:ext cx="1770576" cy="491339"/>
          </a:xfrm>
          <a:prstGeom prst="wedgeRectCallout">
            <a:avLst>
              <a:gd name="adj1" fmla="val -66890"/>
              <a:gd name="adj2" fmla="val 25515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b="1" dirty="0">
                <a:solidFill>
                  <a:schemeClr val="tx1"/>
                </a:solidFill>
              </a:rPr>
              <a:t>加算   </a:t>
            </a:r>
            <a:r>
              <a:rPr kumimoji="1" lang="en-US" altLang="ja-JP" sz="1400" b="1" dirty="0">
                <a:solidFill>
                  <a:schemeClr val="tx1"/>
                </a:solidFill>
              </a:rPr>
              <a:t>1</a:t>
            </a:r>
            <a:r>
              <a:rPr kumimoji="1" lang="ja-JP" altLang="en-US" sz="1400" b="1" dirty="0">
                <a:solidFill>
                  <a:schemeClr val="tx1"/>
                </a:solidFill>
              </a:rPr>
              <a:t>回</a:t>
            </a:r>
            <a:endParaRPr kumimoji="1" lang="en-US" altLang="ja-JP" sz="1400" b="1" dirty="0">
              <a:solidFill>
                <a:schemeClr val="tx1"/>
              </a:solidFill>
            </a:endParaRPr>
          </a:p>
        </p:txBody>
      </p:sp>
      <p:sp>
        <p:nvSpPr>
          <p:cNvPr id="38" name="吹き出し: 四角形 37">
            <a:extLst>
              <a:ext uri="{FF2B5EF4-FFF2-40B4-BE49-F238E27FC236}">
                <a16:creationId xmlns:a16="http://schemas.microsoft.com/office/drawing/2014/main" id="{17308614-3621-4816-A25E-17ED3244E2DF}"/>
              </a:ext>
            </a:extLst>
          </p:cNvPr>
          <p:cNvSpPr/>
          <p:nvPr/>
        </p:nvSpPr>
        <p:spPr>
          <a:xfrm>
            <a:off x="988539" y="5171989"/>
            <a:ext cx="1152463" cy="362979"/>
          </a:xfrm>
          <a:prstGeom prst="wedgeRectCallout">
            <a:avLst>
              <a:gd name="adj1" fmla="val 56482"/>
              <a:gd name="adj2" fmla="val 74626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b="1" dirty="0">
                <a:solidFill>
                  <a:schemeClr val="tx1"/>
                </a:solidFill>
              </a:rPr>
              <a:t>加算   </a:t>
            </a:r>
            <a:r>
              <a:rPr kumimoji="1" lang="en-US" altLang="ja-JP" sz="1400" b="1" dirty="0">
                <a:solidFill>
                  <a:schemeClr val="tx1"/>
                </a:solidFill>
              </a:rPr>
              <a:t>1</a:t>
            </a:r>
            <a:r>
              <a:rPr kumimoji="1" lang="ja-JP" altLang="en-US" sz="1400" b="1" dirty="0">
                <a:solidFill>
                  <a:schemeClr val="tx1"/>
                </a:solidFill>
              </a:rPr>
              <a:t>回</a:t>
            </a:r>
            <a:endParaRPr kumimoji="1" lang="en-US" altLang="ja-JP" sz="1400" b="1" dirty="0">
              <a:solidFill>
                <a:schemeClr val="tx1"/>
              </a:solidFill>
            </a:endParaRPr>
          </a:p>
        </p:txBody>
      </p:sp>
      <p:sp>
        <p:nvSpPr>
          <p:cNvPr id="43" name="吹き出し: 四角形 42">
            <a:extLst>
              <a:ext uri="{FF2B5EF4-FFF2-40B4-BE49-F238E27FC236}">
                <a16:creationId xmlns:a16="http://schemas.microsoft.com/office/drawing/2014/main" id="{B902768D-D669-4E7C-822C-A3EE28D2E6C6}"/>
              </a:ext>
            </a:extLst>
          </p:cNvPr>
          <p:cNvSpPr/>
          <p:nvPr/>
        </p:nvSpPr>
        <p:spPr>
          <a:xfrm>
            <a:off x="1206196" y="6055295"/>
            <a:ext cx="1141122" cy="384525"/>
          </a:xfrm>
          <a:prstGeom prst="wedgeRectCallout">
            <a:avLst>
              <a:gd name="adj1" fmla="val 50027"/>
              <a:gd name="adj2" fmla="val 69456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b="1" dirty="0">
                <a:solidFill>
                  <a:schemeClr val="tx1"/>
                </a:solidFill>
              </a:rPr>
              <a:t>加算   </a:t>
            </a:r>
            <a:r>
              <a:rPr kumimoji="1" lang="en-US" altLang="ja-JP" sz="1400" b="1" dirty="0">
                <a:solidFill>
                  <a:schemeClr val="tx1"/>
                </a:solidFill>
              </a:rPr>
              <a:t>1</a:t>
            </a:r>
            <a:r>
              <a:rPr kumimoji="1" lang="ja-JP" altLang="en-US" sz="1400" b="1" dirty="0">
                <a:solidFill>
                  <a:schemeClr val="tx1"/>
                </a:solidFill>
              </a:rPr>
              <a:t>回</a:t>
            </a:r>
            <a:endParaRPr kumimoji="1" lang="en-US" altLang="ja-JP" sz="1400" b="1" dirty="0">
              <a:solidFill>
                <a:schemeClr val="tx1"/>
              </a:solidFill>
            </a:endParaRPr>
          </a:p>
        </p:txBody>
      </p:sp>
      <p:sp>
        <p:nvSpPr>
          <p:cNvPr id="45" name="吹き出し: 四角形 44">
            <a:extLst>
              <a:ext uri="{FF2B5EF4-FFF2-40B4-BE49-F238E27FC236}">
                <a16:creationId xmlns:a16="http://schemas.microsoft.com/office/drawing/2014/main" id="{FCE70121-20A6-40F2-9A1D-F07BB9FC4A8F}"/>
              </a:ext>
            </a:extLst>
          </p:cNvPr>
          <p:cNvSpPr/>
          <p:nvPr/>
        </p:nvSpPr>
        <p:spPr>
          <a:xfrm>
            <a:off x="658898" y="4182944"/>
            <a:ext cx="1770576" cy="491339"/>
          </a:xfrm>
          <a:prstGeom prst="wedgeRectCallout">
            <a:avLst>
              <a:gd name="adj1" fmla="val 42136"/>
              <a:gd name="adj2" fmla="val 8755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b="1" dirty="0">
                <a:solidFill>
                  <a:schemeClr val="tx1"/>
                </a:solidFill>
              </a:rPr>
              <a:t>排他的論理和   </a:t>
            </a:r>
            <a:r>
              <a:rPr kumimoji="1" lang="en-US" altLang="ja-JP" sz="1400" b="1" dirty="0">
                <a:solidFill>
                  <a:schemeClr val="tx1"/>
                </a:solidFill>
              </a:rPr>
              <a:t>2</a:t>
            </a:r>
            <a:r>
              <a:rPr kumimoji="1" lang="ja-JP" altLang="en-US" sz="1400" b="1" dirty="0">
                <a:solidFill>
                  <a:schemeClr val="tx1"/>
                </a:solidFill>
              </a:rPr>
              <a:t>回</a:t>
            </a:r>
            <a:endParaRPr kumimoji="1" lang="en-US" altLang="ja-JP" sz="1400" b="1" dirty="0">
              <a:solidFill>
                <a:schemeClr val="tx1"/>
              </a:solidFill>
            </a:endParaRPr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6FE7A574-4DBF-4A47-98B8-CE20D46A0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E7642-F85F-49B8-96E9-6CACB8276324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7946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55FCE4-B638-4012-8084-7165C603C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20" y="-574299"/>
            <a:ext cx="10058400" cy="1450757"/>
          </a:xfrm>
        </p:spPr>
        <p:txBody>
          <a:bodyPr>
            <a:normAutofit/>
          </a:bodyPr>
          <a:lstStyle/>
          <a:p>
            <a:r>
              <a:rPr kumimoji="1" lang="en-US" altLang="ja-JP" sz="3600" dirty="0"/>
              <a:t>SAS-L2</a:t>
            </a:r>
            <a:r>
              <a:rPr kumimoji="1" lang="ja-JP" altLang="en-US" sz="3600" dirty="0"/>
              <a:t>に基づくデータ通信の暗号化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EAFDA12-CAF6-45C7-91EE-FD56BE898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680" y="1198034"/>
            <a:ext cx="10058400" cy="4023360"/>
          </a:xfrm>
        </p:spPr>
        <p:txBody>
          <a:bodyPr/>
          <a:lstStyle/>
          <a:p>
            <a:pPr marL="201168" lvl="1" indent="0">
              <a:buNone/>
            </a:pPr>
            <a:endParaRPr kumimoji="1" lang="ja-JP" altLang="en-US" dirty="0"/>
          </a:p>
        </p:txBody>
      </p:sp>
      <p:sp>
        <p:nvSpPr>
          <p:cNvPr id="4" name="フローチャート: 処理 3">
            <a:extLst>
              <a:ext uri="{FF2B5EF4-FFF2-40B4-BE49-F238E27FC236}">
                <a16:creationId xmlns:a16="http://schemas.microsoft.com/office/drawing/2014/main" id="{7417E917-3245-4BAD-BB1E-F978324C1871}"/>
              </a:ext>
            </a:extLst>
          </p:cNvPr>
          <p:cNvSpPr/>
          <p:nvPr/>
        </p:nvSpPr>
        <p:spPr>
          <a:xfrm>
            <a:off x="6059709" y="1385605"/>
            <a:ext cx="3386575" cy="413889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フローチャート: 処理 4">
            <a:extLst>
              <a:ext uri="{FF2B5EF4-FFF2-40B4-BE49-F238E27FC236}">
                <a16:creationId xmlns:a16="http://schemas.microsoft.com/office/drawing/2014/main" id="{2423E3EE-910D-4A9E-94FD-EE3E743F30C2}"/>
              </a:ext>
            </a:extLst>
          </p:cNvPr>
          <p:cNvSpPr/>
          <p:nvPr/>
        </p:nvSpPr>
        <p:spPr>
          <a:xfrm>
            <a:off x="2109693" y="1398305"/>
            <a:ext cx="3215636" cy="413889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フローチャート: 処理 5">
            <a:extLst>
              <a:ext uri="{FF2B5EF4-FFF2-40B4-BE49-F238E27FC236}">
                <a16:creationId xmlns:a16="http://schemas.microsoft.com/office/drawing/2014/main" id="{12C6955A-D1AD-4AB0-958A-28FCBD6C1C7E}"/>
              </a:ext>
            </a:extLst>
          </p:cNvPr>
          <p:cNvSpPr/>
          <p:nvPr/>
        </p:nvSpPr>
        <p:spPr>
          <a:xfrm>
            <a:off x="2479261" y="1848889"/>
            <a:ext cx="2476500" cy="418622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/>
              <a:t>センシングデータを暗号化</a:t>
            </a:r>
            <a:endParaRPr kumimoji="1" lang="en-US" altLang="ja-JP" sz="1400" dirty="0"/>
          </a:p>
          <a:p>
            <a:pPr algn="ctr"/>
            <a:r>
              <a:rPr kumimoji="1" lang="en-US" altLang="ja-JP" sz="1400" dirty="0"/>
              <a:t>γ</a:t>
            </a:r>
            <a:r>
              <a:rPr kumimoji="1" lang="ja-JP" altLang="en-US" sz="1400" dirty="0"/>
              <a:t>← </a:t>
            </a:r>
            <a:r>
              <a:rPr kumimoji="1" lang="en-US" altLang="ja-JP" sz="1400" dirty="0"/>
              <a:t>SD XOR An+1 XOR An</a:t>
            </a:r>
          </a:p>
        </p:txBody>
      </p:sp>
      <p:sp>
        <p:nvSpPr>
          <p:cNvPr id="7" name="フローチャート: 処理 6">
            <a:extLst>
              <a:ext uri="{FF2B5EF4-FFF2-40B4-BE49-F238E27FC236}">
                <a16:creationId xmlns:a16="http://schemas.microsoft.com/office/drawing/2014/main" id="{B63CE748-D65A-429A-986B-42E89FF30CA0}"/>
              </a:ext>
            </a:extLst>
          </p:cNvPr>
          <p:cNvSpPr/>
          <p:nvPr/>
        </p:nvSpPr>
        <p:spPr>
          <a:xfrm>
            <a:off x="6530563" y="1873400"/>
            <a:ext cx="2476500" cy="381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/>
              <a:t>センシングデータを復号</a:t>
            </a:r>
          </a:p>
        </p:txBody>
      </p:sp>
      <p:sp>
        <p:nvSpPr>
          <p:cNvPr id="8" name="フローチャート: 処理 7">
            <a:extLst>
              <a:ext uri="{FF2B5EF4-FFF2-40B4-BE49-F238E27FC236}">
                <a16:creationId xmlns:a16="http://schemas.microsoft.com/office/drawing/2014/main" id="{F6E72220-9985-4626-BADA-9D82025D632D}"/>
              </a:ext>
            </a:extLst>
          </p:cNvPr>
          <p:cNvSpPr/>
          <p:nvPr/>
        </p:nvSpPr>
        <p:spPr>
          <a:xfrm>
            <a:off x="6526749" y="2556899"/>
            <a:ext cx="2476500" cy="381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/>
              <a:t>認証情報</a:t>
            </a:r>
            <a:r>
              <a:rPr kumimoji="1" lang="en-US" altLang="ja-JP" sz="1600" dirty="0"/>
              <a:t>An+2</a:t>
            </a:r>
            <a:r>
              <a:rPr kumimoji="1" lang="ja-JP" altLang="en-US" sz="1600" dirty="0"/>
              <a:t>の生成</a:t>
            </a:r>
          </a:p>
        </p:txBody>
      </p:sp>
      <p:sp>
        <p:nvSpPr>
          <p:cNvPr id="9" name="フローチャート: 処理 8">
            <a:extLst>
              <a:ext uri="{FF2B5EF4-FFF2-40B4-BE49-F238E27FC236}">
                <a16:creationId xmlns:a16="http://schemas.microsoft.com/office/drawing/2014/main" id="{CEC3894E-195B-4342-A35E-C2C5B7E3266A}"/>
              </a:ext>
            </a:extLst>
          </p:cNvPr>
          <p:cNvSpPr/>
          <p:nvPr/>
        </p:nvSpPr>
        <p:spPr>
          <a:xfrm>
            <a:off x="6526749" y="3222988"/>
            <a:ext cx="2476500" cy="468209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/>
              <a:t>送信データ</a:t>
            </a:r>
            <a:r>
              <a:rPr kumimoji="1" lang="en-US" altLang="ja-JP" sz="1600" dirty="0"/>
              <a:t>α</a:t>
            </a:r>
            <a:r>
              <a:rPr kumimoji="1" lang="ja-JP" altLang="en-US" sz="1600" dirty="0"/>
              <a:t>の生成</a:t>
            </a:r>
            <a:endParaRPr kumimoji="1" lang="en-US" altLang="ja-JP" sz="1600" dirty="0"/>
          </a:p>
          <a:p>
            <a:pPr algn="ctr"/>
            <a:r>
              <a:rPr kumimoji="1" lang="en-US" altLang="ja-JP" sz="1400" dirty="0"/>
              <a:t>α</a:t>
            </a:r>
            <a:r>
              <a:rPr kumimoji="1" lang="ja-JP" altLang="en-US" sz="1400" dirty="0"/>
              <a:t>←</a:t>
            </a:r>
            <a:r>
              <a:rPr kumimoji="1" lang="en-US" altLang="ja-JP" sz="1400" dirty="0"/>
              <a:t> An+2 XOR</a:t>
            </a:r>
            <a:r>
              <a:rPr kumimoji="1" lang="ja-JP" altLang="en-US" sz="1400" dirty="0"/>
              <a:t> </a:t>
            </a:r>
            <a:r>
              <a:rPr kumimoji="1" lang="en-US" altLang="ja-JP" sz="1400" dirty="0"/>
              <a:t>An+1 XOR Mn+1</a:t>
            </a:r>
            <a:endParaRPr kumimoji="1" lang="ja-JP" altLang="en-US" sz="1400" dirty="0"/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6782B6B0-F1EE-4723-8E98-5D2C1EBF2439}"/>
              </a:ext>
            </a:extLst>
          </p:cNvPr>
          <p:cNvCxnSpPr>
            <a:cxnSpLocks/>
            <a:stCxn id="9" idx="1"/>
            <a:endCxn id="15" idx="3"/>
          </p:cNvCxnSpPr>
          <p:nvPr/>
        </p:nvCxnSpPr>
        <p:spPr>
          <a:xfrm flipH="1" flipV="1">
            <a:off x="4955761" y="3454255"/>
            <a:ext cx="1570988" cy="2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6EB97B5-1136-4AB7-A5BD-8A47346AAB04}"/>
              </a:ext>
            </a:extLst>
          </p:cNvPr>
          <p:cNvSpPr txBox="1"/>
          <p:nvPr/>
        </p:nvSpPr>
        <p:spPr>
          <a:xfrm>
            <a:off x="5282688" y="3158733"/>
            <a:ext cx="990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α</a:t>
            </a:r>
            <a:r>
              <a:rPr kumimoji="1" lang="ja-JP" altLang="en-US" sz="1600" dirty="0"/>
              <a:t>を送信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8D2608CE-7A37-488A-8EFA-163E758E6D3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955761" y="2058200"/>
            <a:ext cx="1574802" cy="5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D17B790-F5F5-4C5C-AC24-879169772F3B}"/>
              </a:ext>
            </a:extLst>
          </p:cNvPr>
          <p:cNvSpPr txBox="1"/>
          <p:nvPr/>
        </p:nvSpPr>
        <p:spPr>
          <a:xfrm>
            <a:off x="5282688" y="1741194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γ</a:t>
            </a:r>
            <a:r>
              <a:rPr kumimoji="1" lang="ja-JP" altLang="en-US" sz="1600" dirty="0"/>
              <a:t>を送信</a:t>
            </a:r>
          </a:p>
        </p:txBody>
      </p:sp>
      <p:sp>
        <p:nvSpPr>
          <p:cNvPr id="15" name="フローチャート: 処理 14">
            <a:extLst>
              <a:ext uri="{FF2B5EF4-FFF2-40B4-BE49-F238E27FC236}">
                <a16:creationId xmlns:a16="http://schemas.microsoft.com/office/drawing/2014/main" id="{04236971-CFB6-4BFF-99AD-AC88D77D2880}"/>
              </a:ext>
            </a:extLst>
          </p:cNvPr>
          <p:cNvSpPr/>
          <p:nvPr/>
        </p:nvSpPr>
        <p:spPr>
          <a:xfrm>
            <a:off x="2479261" y="3257956"/>
            <a:ext cx="2476500" cy="392598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/>
              <a:t>An+2</a:t>
            </a:r>
            <a:r>
              <a:rPr kumimoji="1" lang="ja-JP" altLang="en-US" sz="1600" dirty="0"/>
              <a:t>を復号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CE48BE97-5558-412F-8C46-D9F0493C7F32}"/>
              </a:ext>
            </a:extLst>
          </p:cNvPr>
          <p:cNvSpPr txBox="1"/>
          <p:nvPr/>
        </p:nvSpPr>
        <p:spPr>
          <a:xfrm>
            <a:off x="2863002" y="1479557"/>
            <a:ext cx="188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データの送信側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23253FA-DF7B-42D9-8248-52B219A87BA3}"/>
              </a:ext>
            </a:extLst>
          </p:cNvPr>
          <p:cNvSpPr txBox="1"/>
          <p:nvPr/>
        </p:nvSpPr>
        <p:spPr>
          <a:xfrm>
            <a:off x="6831574" y="1467898"/>
            <a:ext cx="177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データの受信側</a:t>
            </a:r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D2F70B58-F910-4E71-9C46-B84C2243F532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7764999" y="2254400"/>
            <a:ext cx="3814" cy="302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F4DE0596-AA63-4102-A1D0-B4ACAAF8C9C8}"/>
              </a:ext>
            </a:extLst>
          </p:cNvPr>
          <p:cNvCxnSpPr>
            <a:cxnSpLocks/>
          </p:cNvCxnSpPr>
          <p:nvPr/>
        </p:nvCxnSpPr>
        <p:spPr>
          <a:xfrm flipH="1">
            <a:off x="7764999" y="2937899"/>
            <a:ext cx="3814" cy="302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09BA3BC2-52EA-48CA-BF66-C8BFB3F9E645}"/>
              </a:ext>
            </a:extLst>
          </p:cNvPr>
          <p:cNvCxnSpPr>
            <a:cxnSpLocks/>
          </p:cNvCxnSpPr>
          <p:nvPr/>
        </p:nvCxnSpPr>
        <p:spPr>
          <a:xfrm>
            <a:off x="3693694" y="3650554"/>
            <a:ext cx="0" cy="285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フローチャート: 処理 24">
            <a:extLst>
              <a:ext uri="{FF2B5EF4-FFF2-40B4-BE49-F238E27FC236}">
                <a16:creationId xmlns:a16="http://schemas.microsoft.com/office/drawing/2014/main" id="{F1E516DA-9020-48C1-BC3C-1E19810CC58F}"/>
              </a:ext>
            </a:extLst>
          </p:cNvPr>
          <p:cNvSpPr/>
          <p:nvPr/>
        </p:nvSpPr>
        <p:spPr>
          <a:xfrm>
            <a:off x="2447850" y="3931326"/>
            <a:ext cx="2507911" cy="381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/>
              <a:t>An</a:t>
            </a:r>
            <a:r>
              <a:rPr kumimoji="1" lang="ja-JP" altLang="en-US" sz="1600" dirty="0"/>
              <a:t>・</a:t>
            </a:r>
            <a:r>
              <a:rPr kumimoji="1" lang="en-US" altLang="ja-JP" sz="1600" dirty="0"/>
              <a:t>An+1</a:t>
            </a:r>
            <a:r>
              <a:rPr kumimoji="1" lang="ja-JP" altLang="en-US" sz="1600" dirty="0"/>
              <a:t>・</a:t>
            </a:r>
            <a:r>
              <a:rPr kumimoji="1" lang="en-US" altLang="ja-JP" sz="1600" dirty="0"/>
              <a:t>Mn+1</a:t>
            </a:r>
            <a:r>
              <a:rPr kumimoji="1" lang="ja-JP" altLang="en-US" sz="1600" dirty="0"/>
              <a:t>を更新</a:t>
            </a:r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6E744838-C170-4826-A228-09204A063953}"/>
              </a:ext>
            </a:extLst>
          </p:cNvPr>
          <p:cNvCxnSpPr>
            <a:cxnSpLocks/>
            <a:stCxn id="41" idx="2"/>
            <a:endCxn id="62" idx="0"/>
          </p:cNvCxnSpPr>
          <p:nvPr/>
        </p:nvCxnSpPr>
        <p:spPr>
          <a:xfrm>
            <a:off x="7749294" y="4372669"/>
            <a:ext cx="0" cy="572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フローチャート: 処理 40">
            <a:extLst>
              <a:ext uri="{FF2B5EF4-FFF2-40B4-BE49-F238E27FC236}">
                <a16:creationId xmlns:a16="http://schemas.microsoft.com/office/drawing/2014/main" id="{B13B9528-7180-428A-A7D2-141A1F4ADB84}"/>
              </a:ext>
            </a:extLst>
          </p:cNvPr>
          <p:cNvSpPr/>
          <p:nvPr/>
        </p:nvSpPr>
        <p:spPr>
          <a:xfrm>
            <a:off x="6495338" y="3991669"/>
            <a:ext cx="2507911" cy="381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/>
              <a:t>An</a:t>
            </a:r>
            <a:r>
              <a:rPr kumimoji="1" lang="ja-JP" altLang="en-US" sz="1600" dirty="0"/>
              <a:t>・</a:t>
            </a:r>
            <a:r>
              <a:rPr kumimoji="1" lang="en-US" altLang="ja-JP" sz="1600" dirty="0"/>
              <a:t>An+1</a:t>
            </a:r>
            <a:r>
              <a:rPr kumimoji="1" lang="ja-JP" altLang="en-US" sz="1600" dirty="0"/>
              <a:t>・</a:t>
            </a:r>
            <a:r>
              <a:rPr kumimoji="1" lang="en-US" altLang="ja-JP" sz="1600" dirty="0"/>
              <a:t>Mn+1</a:t>
            </a:r>
            <a:r>
              <a:rPr kumimoji="1" lang="ja-JP" altLang="en-US" sz="1600" dirty="0"/>
              <a:t>を更新</a:t>
            </a:r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301F3581-5B16-41D4-BB5E-223679EDB0EB}"/>
              </a:ext>
            </a:extLst>
          </p:cNvPr>
          <p:cNvCxnSpPr>
            <a:cxnSpLocks/>
          </p:cNvCxnSpPr>
          <p:nvPr/>
        </p:nvCxnSpPr>
        <p:spPr>
          <a:xfrm flipH="1">
            <a:off x="7732778" y="3717214"/>
            <a:ext cx="1059" cy="259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フローチャート: 処理 43">
            <a:extLst>
              <a:ext uri="{FF2B5EF4-FFF2-40B4-BE49-F238E27FC236}">
                <a16:creationId xmlns:a16="http://schemas.microsoft.com/office/drawing/2014/main" id="{1CD3AD26-D4AA-4A1C-892E-8FF287428656}"/>
              </a:ext>
            </a:extLst>
          </p:cNvPr>
          <p:cNvSpPr/>
          <p:nvPr/>
        </p:nvSpPr>
        <p:spPr>
          <a:xfrm>
            <a:off x="2439738" y="4944762"/>
            <a:ext cx="2507911" cy="381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/>
              <a:t>An</a:t>
            </a:r>
            <a:r>
              <a:rPr kumimoji="1" lang="ja-JP" altLang="en-US" sz="1600" dirty="0"/>
              <a:t> ・</a:t>
            </a:r>
            <a:r>
              <a:rPr kumimoji="1" lang="en-US" altLang="ja-JP" sz="1600" dirty="0"/>
              <a:t>Mn</a:t>
            </a:r>
            <a:r>
              <a:rPr kumimoji="1" lang="ja-JP" altLang="en-US" sz="1600" dirty="0"/>
              <a:t>を更新・保存</a:t>
            </a:r>
          </a:p>
        </p:txBody>
      </p:sp>
      <p:cxnSp>
        <p:nvCxnSpPr>
          <p:cNvPr id="47" name="コネクタ: カギ線 46">
            <a:extLst>
              <a:ext uri="{FF2B5EF4-FFF2-40B4-BE49-F238E27FC236}">
                <a16:creationId xmlns:a16="http://schemas.microsoft.com/office/drawing/2014/main" id="{E0D86E89-C5E5-4B7C-8B4D-506B74643C5D}"/>
              </a:ext>
            </a:extLst>
          </p:cNvPr>
          <p:cNvCxnSpPr>
            <a:cxnSpLocks/>
            <a:endCxn id="6" idx="1"/>
          </p:cNvCxnSpPr>
          <p:nvPr/>
        </p:nvCxnSpPr>
        <p:spPr>
          <a:xfrm rot="16200000" flipV="1">
            <a:off x="1704920" y="2832542"/>
            <a:ext cx="2278577" cy="729893"/>
          </a:xfrm>
          <a:prstGeom prst="bentConnector4">
            <a:avLst>
              <a:gd name="adj1" fmla="val -9772"/>
              <a:gd name="adj2" fmla="val 131320"/>
            </a:avLst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コネクタ: カギ線 49">
            <a:extLst>
              <a:ext uri="{FF2B5EF4-FFF2-40B4-BE49-F238E27FC236}">
                <a16:creationId xmlns:a16="http://schemas.microsoft.com/office/drawing/2014/main" id="{736D974E-5EDA-4705-AB09-A295004495CB}"/>
              </a:ext>
            </a:extLst>
          </p:cNvPr>
          <p:cNvCxnSpPr>
            <a:cxnSpLocks/>
            <a:endCxn id="7" idx="3"/>
          </p:cNvCxnSpPr>
          <p:nvPr/>
        </p:nvCxnSpPr>
        <p:spPr>
          <a:xfrm rot="5400000" flipH="1" flipV="1">
            <a:off x="7474985" y="2837476"/>
            <a:ext cx="2305654" cy="758502"/>
          </a:xfrm>
          <a:prstGeom prst="bentConnector4">
            <a:avLst>
              <a:gd name="adj1" fmla="val -8662"/>
              <a:gd name="adj2" fmla="val 130138"/>
            </a:avLst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EB51A365-AB33-4704-9152-93B066E66633}"/>
              </a:ext>
            </a:extLst>
          </p:cNvPr>
          <p:cNvSpPr txBox="1"/>
          <p:nvPr/>
        </p:nvSpPr>
        <p:spPr>
          <a:xfrm>
            <a:off x="675802" y="1962012"/>
            <a:ext cx="1613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設定した回数</a:t>
            </a:r>
            <a:endParaRPr kumimoji="1" lang="en-US" altLang="ja-JP" sz="1600" dirty="0"/>
          </a:p>
          <a:p>
            <a:r>
              <a:rPr kumimoji="1" lang="ja-JP" altLang="en-US" sz="1600" dirty="0"/>
              <a:t>本研究では</a:t>
            </a:r>
            <a:r>
              <a:rPr kumimoji="1" lang="en-US" altLang="ja-JP" sz="1600" dirty="0"/>
              <a:t>10</a:t>
            </a:r>
            <a:r>
              <a:rPr kumimoji="1" lang="ja-JP" altLang="en-US" sz="1600" dirty="0"/>
              <a:t>回</a:t>
            </a:r>
            <a:endParaRPr kumimoji="1" lang="en-US" altLang="ja-JP" sz="1600" dirty="0"/>
          </a:p>
          <a:p>
            <a:r>
              <a:rPr kumimoji="1" lang="ja-JP" altLang="en-US" sz="1600" dirty="0"/>
              <a:t>繰り返す</a:t>
            </a:r>
          </a:p>
        </p:txBody>
      </p:sp>
      <p:sp>
        <p:nvSpPr>
          <p:cNvPr id="62" name="フローチャート: 処理 61">
            <a:extLst>
              <a:ext uri="{FF2B5EF4-FFF2-40B4-BE49-F238E27FC236}">
                <a16:creationId xmlns:a16="http://schemas.microsoft.com/office/drawing/2014/main" id="{3FAFB7B0-A8D1-47F6-9411-AF923B94B546}"/>
              </a:ext>
            </a:extLst>
          </p:cNvPr>
          <p:cNvSpPr/>
          <p:nvPr/>
        </p:nvSpPr>
        <p:spPr>
          <a:xfrm>
            <a:off x="6495338" y="4944762"/>
            <a:ext cx="2507911" cy="381000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/>
              <a:t>An</a:t>
            </a:r>
            <a:r>
              <a:rPr kumimoji="1" lang="ja-JP" altLang="en-US" sz="1600" dirty="0"/>
              <a:t> ・</a:t>
            </a:r>
            <a:r>
              <a:rPr kumimoji="1" lang="en-US" altLang="ja-JP" sz="1600" dirty="0"/>
              <a:t>Mn</a:t>
            </a:r>
            <a:r>
              <a:rPr kumimoji="1" lang="ja-JP" altLang="en-US" sz="1600" dirty="0"/>
              <a:t>を更新・保存</a:t>
            </a:r>
          </a:p>
        </p:txBody>
      </p: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4ABBE558-EA30-4DD6-B382-B4C9BF2E511E}"/>
              </a:ext>
            </a:extLst>
          </p:cNvPr>
          <p:cNvCxnSpPr>
            <a:cxnSpLocks/>
            <a:stCxn id="25" idx="2"/>
            <a:endCxn id="44" idx="0"/>
          </p:cNvCxnSpPr>
          <p:nvPr/>
        </p:nvCxnSpPr>
        <p:spPr>
          <a:xfrm flipH="1">
            <a:off x="3693694" y="4312326"/>
            <a:ext cx="8112" cy="632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吹き出し: 四角形 29">
            <a:extLst>
              <a:ext uri="{FF2B5EF4-FFF2-40B4-BE49-F238E27FC236}">
                <a16:creationId xmlns:a16="http://schemas.microsoft.com/office/drawing/2014/main" id="{2DBAC4C8-BD05-4F03-A44F-41F120414D93}"/>
              </a:ext>
            </a:extLst>
          </p:cNvPr>
          <p:cNvSpPr/>
          <p:nvPr/>
        </p:nvSpPr>
        <p:spPr>
          <a:xfrm>
            <a:off x="774895" y="1278413"/>
            <a:ext cx="1770576" cy="491339"/>
          </a:xfrm>
          <a:prstGeom prst="wedgeRectCallout">
            <a:avLst>
              <a:gd name="adj1" fmla="val 42136"/>
              <a:gd name="adj2" fmla="val 8755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b="1" dirty="0">
                <a:solidFill>
                  <a:schemeClr val="tx1"/>
                </a:solidFill>
              </a:rPr>
              <a:t>排他的論理和   </a:t>
            </a:r>
            <a:r>
              <a:rPr kumimoji="1" lang="en-US" altLang="ja-JP" sz="1400" b="1" dirty="0">
                <a:solidFill>
                  <a:schemeClr val="tx1"/>
                </a:solidFill>
              </a:rPr>
              <a:t>2</a:t>
            </a:r>
            <a:r>
              <a:rPr kumimoji="1" lang="ja-JP" altLang="en-US" sz="1400" b="1" dirty="0">
                <a:solidFill>
                  <a:schemeClr val="tx1"/>
                </a:solidFill>
              </a:rPr>
              <a:t>回</a:t>
            </a:r>
            <a:endParaRPr kumimoji="1" lang="en-US" altLang="ja-JP" sz="1400" b="1" dirty="0">
              <a:solidFill>
                <a:schemeClr val="tx1"/>
              </a:solidFill>
            </a:endParaRPr>
          </a:p>
        </p:txBody>
      </p:sp>
      <p:sp>
        <p:nvSpPr>
          <p:cNvPr id="31" name="吹き出し: 四角形 30">
            <a:extLst>
              <a:ext uri="{FF2B5EF4-FFF2-40B4-BE49-F238E27FC236}">
                <a16:creationId xmlns:a16="http://schemas.microsoft.com/office/drawing/2014/main" id="{30A44D9D-F9B5-4ECD-A64D-15EF87FA5F45}"/>
              </a:ext>
            </a:extLst>
          </p:cNvPr>
          <p:cNvSpPr/>
          <p:nvPr/>
        </p:nvSpPr>
        <p:spPr>
          <a:xfrm>
            <a:off x="613869" y="2933537"/>
            <a:ext cx="1770576" cy="491339"/>
          </a:xfrm>
          <a:prstGeom prst="wedgeRectCallout">
            <a:avLst>
              <a:gd name="adj1" fmla="val 42136"/>
              <a:gd name="adj2" fmla="val 8755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b="1" dirty="0">
                <a:solidFill>
                  <a:schemeClr val="tx1"/>
                </a:solidFill>
              </a:rPr>
              <a:t>排他的論理和   </a:t>
            </a:r>
            <a:r>
              <a:rPr kumimoji="1" lang="en-US" altLang="ja-JP" sz="1400" b="1" dirty="0">
                <a:solidFill>
                  <a:schemeClr val="tx1"/>
                </a:solidFill>
              </a:rPr>
              <a:t>2</a:t>
            </a:r>
            <a:r>
              <a:rPr kumimoji="1" lang="ja-JP" altLang="en-US" sz="1400" b="1" dirty="0">
                <a:solidFill>
                  <a:schemeClr val="tx1"/>
                </a:solidFill>
              </a:rPr>
              <a:t>回</a:t>
            </a:r>
            <a:endParaRPr kumimoji="1" lang="en-US" altLang="ja-JP" sz="1400" b="1" dirty="0">
              <a:solidFill>
                <a:schemeClr val="tx1"/>
              </a:solidFill>
            </a:endParaRPr>
          </a:p>
        </p:txBody>
      </p:sp>
      <p:sp>
        <p:nvSpPr>
          <p:cNvPr id="32" name="吹き出し: 四角形 31">
            <a:extLst>
              <a:ext uri="{FF2B5EF4-FFF2-40B4-BE49-F238E27FC236}">
                <a16:creationId xmlns:a16="http://schemas.microsoft.com/office/drawing/2014/main" id="{88FF7C3A-F344-41CA-8A01-923E66D08BBE}"/>
              </a:ext>
            </a:extLst>
          </p:cNvPr>
          <p:cNvSpPr/>
          <p:nvPr/>
        </p:nvSpPr>
        <p:spPr>
          <a:xfrm>
            <a:off x="9354496" y="1588409"/>
            <a:ext cx="1770576" cy="491339"/>
          </a:xfrm>
          <a:prstGeom prst="wedgeRectCallout">
            <a:avLst>
              <a:gd name="adj1" fmla="val -61870"/>
              <a:gd name="adj2" fmla="val 46194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b="1" dirty="0">
                <a:solidFill>
                  <a:schemeClr val="tx1"/>
                </a:solidFill>
              </a:rPr>
              <a:t>排他的論理和   </a:t>
            </a:r>
            <a:r>
              <a:rPr kumimoji="1" lang="en-US" altLang="ja-JP" sz="1400" b="1" dirty="0">
                <a:solidFill>
                  <a:schemeClr val="tx1"/>
                </a:solidFill>
              </a:rPr>
              <a:t>2</a:t>
            </a:r>
            <a:r>
              <a:rPr kumimoji="1" lang="ja-JP" altLang="en-US" sz="1400" b="1" dirty="0">
                <a:solidFill>
                  <a:schemeClr val="tx1"/>
                </a:solidFill>
              </a:rPr>
              <a:t>回</a:t>
            </a:r>
            <a:endParaRPr kumimoji="1" lang="en-US" altLang="ja-JP" sz="1400" b="1" dirty="0">
              <a:solidFill>
                <a:schemeClr val="tx1"/>
              </a:solidFill>
            </a:endParaRPr>
          </a:p>
        </p:txBody>
      </p:sp>
      <p:sp>
        <p:nvSpPr>
          <p:cNvPr id="33" name="吹き出し: 四角形 32">
            <a:extLst>
              <a:ext uri="{FF2B5EF4-FFF2-40B4-BE49-F238E27FC236}">
                <a16:creationId xmlns:a16="http://schemas.microsoft.com/office/drawing/2014/main" id="{F66FEF61-C5C2-4D3B-83CF-B6A65D1674FA}"/>
              </a:ext>
            </a:extLst>
          </p:cNvPr>
          <p:cNvSpPr/>
          <p:nvPr/>
        </p:nvSpPr>
        <p:spPr>
          <a:xfrm>
            <a:off x="9488124" y="3833243"/>
            <a:ext cx="1152463" cy="362979"/>
          </a:xfrm>
          <a:prstGeom prst="wedgeRectCallout">
            <a:avLst>
              <a:gd name="adj1" fmla="val -51513"/>
              <a:gd name="adj2" fmla="val 9212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b="1" dirty="0">
                <a:solidFill>
                  <a:schemeClr val="tx1"/>
                </a:solidFill>
              </a:rPr>
              <a:t>加算   </a:t>
            </a:r>
            <a:r>
              <a:rPr kumimoji="1" lang="en-US" altLang="ja-JP" sz="1400" b="1" dirty="0">
                <a:solidFill>
                  <a:schemeClr val="tx1"/>
                </a:solidFill>
              </a:rPr>
              <a:t>1</a:t>
            </a:r>
            <a:r>
              <a:rPr kumimoji="1" lang="ja-JP" altLang="en-US" sz="1400" b="1" dirty="0">
                <a:solidFill>
                  <a:schemeClr val="tx1"/>
                </a:solidFill>
              </a:rPr>
              <a:t>回</a:t>
            </a:r>
            <a:endParaRPr kumimoji="1" lang="en-US" altLang="ja-JP" sz="1400" b="1" dirty="0">
              <a:solidFill>
                <a:schemeClr val="tx1"/>
              </a:solidFill>
            </a:endParaRPr>
          </a:p>
        </p:txBody>
      </p:sp>
      <p:sp>
        <p:nvSpPr>
          <p:cNvPr id="35" name="吹き出し: 四角形 34">
            <a:extLst>
              <a:ext uri="{FF2B5EF4-FFF2-40B4-BE49-F238E27FC236}">
                <a16:creationId xmlns:a16="http://schemas.microsoft.com/office/drawing/2014/main" id="{BDE92EC7-14BB-4C42-A474-B27693B018F8}"/>
              </a:ext>
            </a:extLst>
          </p:cNvPr>
          <p:cNvSpPr/>
          <p:nvPr/>
        </p:nvSpPr>
        <p:spPr>
          <a:xfrm>
            <a:off x="9465723" y="3012286"/>
            <a:ext cx="1770576" cy="491339"/>
          </a:xfrm>
          <a:prstGeom prst="wedgeRectCallout">
            <a:avLst>
              <a:gd name="adj1" fmla="val -61870"/>
              <a:gd name="adj2" fmla="val 46194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b="1" dirty="0">
                <a:solidFill>
                  <a:schemeClr val="tx1"/>
                </a:solidFill>
              </a:rPr>
              <a:t>排他的論理和   </a:t>
            </a:r>
            <a:r>
              <a:rPr kumimoji="1" lang="en-US" altLang="ja-JP" sz="1400" b="1" dirty="0">
                <a:solidFill>
                  <a:schemeClr val="tx1"/>
                </a:solidFill>
              </a:rPr>
              <a:t>2</a:t>
            </a:r>
            <a:r>
              <a:rPr kumimoji="1" lang="ja-JP" altLang="en-US" sz="1400" b="1" dirty="0">
                <a:solidFill>
                  <a:schemeClr val="tx1"/>
                </a:solidFill>
              </a:rPr>
              <a:t>回</a:t>
            </a:r>
            <a:endParaRPr kumimoji="1" lang="en-US" altLang="ja-JP" sz="1400" b="1" dirty="0">
              <a:solidFill>
                <a:schemeClr val="tx1"/>
              </a:solidFill>
            </a:endParaRPr>
          </a:p>
        </p:txBody>
      </p:sp>
      <p:sp>
        <p:nvSpPr>
          <p:cNvPr id="36" name="吹き出し: 四角形 35">
            <a:extLst>
              <a:ext uri="{FF2B5EF4-FFF2-40B4-BE49-F238E27FC236}">
                <a16:creationId xmlns:a16="http://schemas.microsoft.com/office/drawing/2014/main" id="{B125FCE5-6F8E-48CA-B0F4-893046F2F11D}"/>
              </a:ext>
            </a:extLst>
          </p:cNvPr>
          <p:cNvSpPr/>
          <p:nvPr/>
        </p:nvSpPr>
        <p:spPr>
          <a:xfrm>
            <a:off x="9444084" y="2264067"/>
            <a:ext cx="1707490" cy="491339"/>
          </a:xfrm>
          <a:prstGeom prst="wedgeRectCallout">
            <a:avLst>
              <a:gd name="adj1" fmla="val -63682"/>
              <a:gd name="adj2" fmla="val 41024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b="1" dirty="0">
                <a:solidFill>
                  <a:schemeClr val="tx1"/>
                </a:solidFill>
              </a:rPr>
              <a:t>ハッシュ関数　　</a:t>
            </a:r>
            <a:r>
              <a:rPr kumimoji="1" lang="en-US" altLang="ja-JP" sz="1400" b="1" dirty="0">
                <a:solidFill>
                  <a:schemeClr val="tx1"/>
                </a:solidFill>
              </a:rPr>
              <a:t>1</a:t>
            </a:r>
            <a:r>
              <a:rPr kumimoji="1" lang="ja-JP" altLang="en-US" sz="1400" b="1" dirty="0">
                <a:solidFill>
                  <a:schemeClr val="tx1"/>
                </a:solidFill>
              </a:rPr>
              <a:t>回</a:t>
            </a:r>
            <a:endParaRPr kumimoji="1" lang="en-US" altLang="ja-JP" sz="1400" b="1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 b="1" dirty="0">
                <a:solidFill>
                  <a:schemeClr val="tx1"/>
                </a:solidFill>
              </a:rPr>
              <a:t>排他的論理和　</a:t>
            </a:r>
            <a:r>
              <a:rPr kumimoji="1" lang="en-US" altLang="ja-JP" sz="1400" b="1" dirty="0">
                <a:solidFill>
                  <a:schemeClr val="tx1"/>
                </a:solidFill>
              </a:rPr>
              <a:t>1</a:t>
            </a:r>
            <a:r>
              <a:rPr kumimoji="1" lang="ja-JP" altLang="en-US" sz="1400" b="1" dirty="0">
                <a:solidFill>
                  <a:schemeClr val="tx1"/>
                </a:solidFill>
              </a:rPr>
              <a:t>回</a:t>
            </a:r>
          </a:p>
        </p:txBody>
      </p:sp>
      <p:sp>
        <p:nvSpPr>
          <p:cNvPr id="37" name="吹き出し: 四角形 36">
            <a:extLst>
              <a:ext uri="{FF2B5EF4-FFF2-40B4-BE49-F238E27FC236}">
                <a16:creationId xmlns:a16="http://schemas.microsoft.com/office/drawing/2014/main" id="{0CCA2B9B-A3ED-45DA-8FD5-E655D2BCFADB}"/>
              </a:ext>
            </a:extLst>
          </p:cNvPr>
          <p:cNvSpPr/>
          <p:nvPr/>
        </p:nvSpPr>
        <p:spPr>
          <a:xfrm>
            <a:off x="757796" y="3931326"/>
            <a:ext cx="1152463" cy="362979"/>
          </a:xfrm>
          <a:prstGeom prst="wedgeRectCallout">
            <a:avLst>
              <a:gd name="adj1" fmla="val 80725"/>
              <a:gd name="adj2" fmla="val 18645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b="1" dirty="0">
                <a:solidFill>
                  <a:schemeClr val="tx1"/>
                </a:solidFill>
              </a:rPr>
              <a:t>加算   </a:t>
            </a:r>
            <a:r>
              <a:rPr kumimoji="1" lang="en-US" altLang="ja-JP" sz="1400" b="1" dirty="0">
                <a:solidFill>
                  <a:schemeClr val="tx1"/>
                </a:solidFill>
              </a:rPr>
              <a:t>1</a:t>
            </a:r>
            <a:r>
              <a:rPr kumimoji="1" lang="ja-JP" altLang="en-US" sz="1400" b="1" dirty="0">
                <a:solidFill>
                  <a:schemeClr val="tx1"/>
                </a:solidFill>
              </a:rPr>
              <a:t>回</a:t>
            </a:r>
            <a:endParaRPr kumimoji="1" lang="en-US" altLang="ja-JP" sz="1400" b="1" dirty="0">
              <a:solidFill>
                <a:schemeClr val="tx1"/>
              </a:solidFill>
            </a:endParaRPr>
          </a:p>
        </p:txBody>
      </p:sp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73CFA2E9-586D-434D-ADE7-DC7634B2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E7642-F85F-49B8-96E9-6CACB8276324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8BF5FC74-3B77-43AD-8B6B-9BD7945BD739}"/>
              </a:ext>
            </a:extLst>
          </p:cNvPr>
          <p:cNvSpPr txBox="1"/>
          <p:nvPr/>
        </p:nvSpPr>
        <p:spPr>
          <a:xfrm>
            <a:off x="2751885" y="5623405"/>
            <a:ext cx="2203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エッジデバイス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B82AC2CC-4FA0-4FC5-929E-837981EFB396}"/>
              </a:ext>
            </a:extLst>
          </p:cNvPr>
          <p:cNvSpPr txBox="1"/>
          <p:nvPr/>
        </p:nvSpPr>
        <p:spPr>
          <a:xfrm>
            <a:off x="6742487" y="5579714"/>
            <a:ext cx="2323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エッジサーバー</a:t>
            </a:r>
          </a:p>
        </p:txBody>
      </p:sp>
    </p:spTree>
    <p:extLst>
      <p:ext uri="{BB962C8B-B14F-4D97-AF65-F5344CB8AC3E}">
        <p14:creationId xmlns:p14="http://schemas.microsoft.com/office/powerpoint/2010/main" val="1670871550"/>
      </p:ext>
    </p:extLst>
  </p:cSld>
  <p:clrMapOvr>
    <a:masterClrMapping/>
  </p:clrMapOvr>
</p:sld>
</file>

<file path=ppt/theme/theme1.xml><?xml version="1.0" encoding="utf-8"?>
<a:theme xmlns:a="http://schemas.openxmlformats.org/drawingml/2006/main" name="レトロスペクト">
  <a:themeElements>
    <a:clrScheme name="レトロスペクト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レトロスペク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7068</TotalTime>
  <Words>940</Words>
  <Application>Microsoft Office PowerPoint</Application>
  <PresentationFormat>ワイド画面</PresentationFormat>
  <Paragraphs>181</Paragraphs>
  <Slides>14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19" baseType="lpstr">
      <vt:lpstr>游ゴシック</vt:lpstr>
      <vt:lpstr>Calibri</vt:lpstr>
      <vt:lpstr>Calibri Light</vt:lpstr>
      <vt:lpstr>Wingdings</vt:lpstr>
      <vt:lpstr>レトロスペクト</vt:lpstr>
      <vt:lpstr>IoTにおけるセンシングデバイス でのセキュアなデータ通信の実装</vt:lpstr>
      <vt:lpstr>概要</vt:lpstr>
      <vt:lpstr>研究背景</vt:lpstr>
      <vt:lpstr>研究目的・目標</vt:lpstr>
      <vt:lpstr>開発方針</vt:lpstr>
      <vt:lpstr>システム概要</vt:lpstr>
      <vt:lpstr>エッジデバイスの実装</vt:lpstr>
      <vt:lpstr>SAS-L2ワンタイムパスワード認証方式</vt:lpstr>
      <vt:lpstr>SAS-L2に基づくデータ通信の暗号化</vt:lpstr>
      <vt:lpstr>エッジデバイスの実装</vt:lpstr>
      <vt:lpstr>単体・結合テスト</vt:lpstr>
      <vt:lpstr>総合テスト</vt:lpstr>
      <vt:lpstr>評価</vt:lpstr>
      <vt:lpstr>まとめ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IoTにおけるセンシングデバイス でのセキュアなデータ通信の実装</dc:title>
  <dc:creator>Misaki Asano</dc:creator>
  <cp:lastModifiedBy>Misaki Asano</cp:lastModifiedBy>
  <cp:revision>171</cp:revision>
  <dcterms:created xsi:type="dcterms:W3CDTF">2022-02-10T08:13:04Z</dcterms:created>
  <dcterms:modified xsi:type="dcterms:W3CDTF">2022-02-18T00:56:01Z</dcterms:modified>
</cp:coreProperties>
</file>